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 Id="rId3"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tif"/><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tif"/><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tif"/><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tif"/><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he last supper: a story of wrong media, data loss, preservation,…"/>
          <p:cNvSpPr txBox="1"/>
          <p:nvPr/>
        </p:nvSpPr>
        <p:spPr>
          <a:xfrm>
            <a:off x="1360138" y="643126"/>
            <a:ext cx="21663724" cy="18085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b="1" sz="5500">
                <a:solidFill>
                  <a:srgbClr val="000000"/>
                </a:solidFill>
              </a:defRPr>
            </a:pPr>
            <a:r>
              <a:t>The last supper: a story of wrong media, data loss, preservation, </a:t>
            </a:r>
          </a:p>
          <a:p>
            <a:pPr defTabSz="825500">
              <a:defRPr b="1" sz="5500">
                <a:solidFill>
                  <a:srgbClr val="000000"/>
                </a:solidFill>
              </a:defRPr>
            </a:pPr>
            <a:r>
              <a:t>and backup!</a:t>
            </a:r>
          </a:p>
        </p:txBody>
      </p:sp>
      <p:sp>
        <p:nvSpPr>
          <p:cNvPr id="152" name="Figure description:…"/>
          <p:cNvSpPr txBox="1"/>
          <p:nvPr/>
        </p:nvSpPr>
        <p:spPr>
          <a:xfrm>
            <a:off x="2037892" y="7541754"/>
            <a:ext cx="20308216" cy="15662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Figure description: </a:t>
            </a:r>
          </a:p>
          <a:p>
            <a:pPr algn="l"/>
            <a:r>
              <a:t>LEO is sleeping smiling on his desk and whispering “I’d like to thank the kind of Sweden for this honour…”, exhausted after a day of work. (Left side)</a:t>
            </a:r>
          </a:p>
          <a:p>
            <a:pPr algn="l"/>
            <a:r>
              <a:t>In a dream-cloud his gran-gran-gran-gran father Leonardo da Vinci appears: (right side)</a:t>
            </a:r>
          </a:p>
          <a:p>
            <a:pPr algn="l"/>
            <a:r>
              <a:t>- “Be careful with your work!” He says from the dream-cloud “Do not make my same mistake!”</a:t>
            </a:r>
          </a:p>
        </p:txBody>
      </p:sp>
      <p:sp>
        <p:nvSpPr>
          <p:cNvPr id="153" name="What a day for Leo! After having a wonderful idea and making some research plan, he started collecting data! Soon he will start data analysis and see the results of his research! Was he write, was he wrong? Will he find meaningful results? Better to star"/>
          <p:cNvSpPr txBox="1"/>
          <p:nvPr/>
        </p:nvSpPr>
        <p:spPr>
          <a:xfrm>
            <a:off x="813824" y="2758247"/>
            <a:ext cx="22756352" cy="22066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90000"/>
              </a:lnSpc>
              <a:spcBef>
                <a:spcPts val="4500"/>
              </a:spcBef>
              <a:defRPr sz="3800">
                <a:solidFill>
                  <a:srgbClr val="000000"/>
                </a:solidFill>
              </a:defRPr>
            </a:lvl1pPr>
          </a:lstStyle>
          <a:p>
            <a:pPr/>
            <a:r>
              <a:t>What a day for Leo! After having a wonderful idea and making some research plan, he started collecting data! Soon he will start data analysis and see the results of his research! Was he write, was he wrong? Will he find meaningful results? Better to start preparing a Nobel prize speech, just to be prepare nobody knows, just to be prepared…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Wrapping up"/>
          <p:cNvSpPr txBox="1"/>
          <p:nvPr/>
        </p:nvSpPr>
        <p:spPr>
          <a:xfrm>
            <a:off x="10666730" y="979307"/>
            <a:ext cx="3050541"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Wrapping up</a:t>
            </a:r>
          </a:p>
        </p:txBody>
      </p:sp>
      <p:sp>
        <p:nvSpPr>
          <p:cNvPr id="366" name="Preserving data requires extra efforts compared to simply storing data;…"/>
          <p:cNvSpPr txBox="1"/>
          <p:nvPr/>
        </p:nvSpPr>
        <p:spPr>
          <a:xfrm>
            <a:off x="4994198" y="4990439"/>
            <a:ext cx="14395604" cy="37351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55600" indent="-355600" algn="l">
              <a:spcBef>
                <a:spcPts val="4500"/>
              </a:spcBef>
              <a:buSzPct val="123000"/>
              <a:buChar char="-"/>
              <a:defRPr sz="3200">
                <a:solidFill>
                  <a:srgbClr val="000000"/>
                </a:solidFill>
              </a:defRPr>
            </a:pPr>
            <a:r>
              <a:t>Preserving data requires extra efforts compared to simply storing data;</a:t>
            </a:r>
          </a:p>
          <a:p>
            <a:pPr marL="355600" indent="-355600" algn="l">
              <a:spcBef>
                <a:spcPts val="4500"/>
              </a:spcBef>
              <a:buSzPct val="123000"/>
              <a:buChar char="-"/>
              <a:defRPr sz="3200">
                <a:solidFill>
                  <a:srgbClr val="000000"/>
                </a:solidFill>
              </a:defRPr>
            </a:pPr>
            <a:r>
              <a:t>Over time data can be lost because a large variety of reasons;</a:t>
            </a:r>
          </a:p>
          <a:p>
            <a:pPr marL="355600" indent="-355600" algn="l">
              <a:spcBef>
                <a:spcPts val="4500"/>
              </a:spcBef>
              <a:buSzPct val="123000"/>
              <a:buChar char="-"/>
              <a:defRPr sz="3200">
                <a:solidFill>
                  <a:srgbClr val="000000"/>
                </a:solidFill>
              </a:defRPr>
            </a:pPr>
            <a:r>
              <a:t>There are six main causes of data loss over time (excluding human error);</a:t>
            </a:r>
          </a:p>
          <a:p>
            <a:pPr marL="355600" indent="-355600" algn="l">
              <a:spcBef>
                <a:spcPts val="4500"/>
              </a:spcBef>
              <a:buSzPct val="123000"/>
              <a:buChar char="-"/>
              <a:defRPr sz="3200">
                <a:solidFill>
                  <a:srgbClr val="000000"/>
                </a:solidFill>
              </a:defRPr>
            </a:pPr>
            <a:r>
              <a:t>Each data loss risk may be fought with one or more data preserving strategy.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Última_Cena_Da_Vinci_5.jpeg" descr="Última_Cena_Da_Vinci_5.jpeg"/>
          <p:cNvPicPr>
            <a:picLocks noChangeAspect="1"/>
          </p:cNvPicPr>
          <p:nvPr/>
        </p:nvPicPr>
        <p:blipFill>
          <a:blip r:embed="rId2">
            <a:extLst/>
          </a:blip>
          <a:stretch>
            <a:fillRect/>
          </a:stretch>
        </p:blipFill>
        <p:spPr>
          <a:xfrm>
            <a:off x="15247052" y="2938088"/>
            <a:ext cx="7976277" cy="4494241"/>
          </a:xfrm>
          <a:prstGeom prst="rect">
            <a:avLst/>
          </a:prstGeom>
          <a:ln w="12700">
            <a:miter lim="400000"/>
          </a:ln>
        </p:spPr>
      </p:pic>
      <p:pic>
        <p:nvPicPr>
          <p:cNvPr id="156" name="Leonardo_da_Vinci_-_Ultima_cena_-_ca_1975.jpg" descr="Leonardo_da_Vinci_-_Ultima_cena_-_ca_1975.jpg"/>
          <p:cNvPicPr>
            <a:picLocks noChangeAspect="1"/>
          </p:cNvPicPr>
          <p:nvPr/>
        </p:nvPicPr>
        <p:blipFill>
          <a:blip r:embed="rId3">
            <a:extLst/>
          </a:blip>
          <a:stretch>
            <a:fillRect/>
          </a:stretch>
        </p:blipFill>
        <p:spPr>
          <a:xfrm>
            <a:off x="1175651" y="2938088"/>
            <a:ext cx="8829549" cy="4494241"/>
          </a:xfrm>
          <a:prstGeom prst="rect">
            <a:avLst/>
          </a:prstGeom>
          <a:ln w="12700">
            <a:miter lim="400000"/>
          </a:ln>
        </p:spPr>
      </p:pic>
      <p:sp>
        <p:nvSpPr>
          <p:cNvPr id="157" name="The last supper: a story of wrong media, data loss, preservation,…"/>
          <p:cNvSpPr txBox="1"/>
          <p:nvPr/>
        </p:nvSpPr>
        <p:spPr>
          <a:xfrm>
            <a:off x="1360138" y="643126"/>
            <a:ext cx="21663724" cy="18085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b="1" sz="5500">
                <a:solidFill>
                  <a:srgbClr val="000000"/>
                </a:solidFill>
              </a:defRPr>
            </a:pPr>
            <a:r>
              <a:t>The last supper: a story of wrong media, data loss, preservation, </a:t>
            </a:r>
          </a:p>
          <a:p>
            <a:pPr defTabSz="825500">
              <a:defRPr b="1" sz="5500">
                <a:solidFill>
                  <a:srgbClr val="000000"/>
                </a:solidFill>
              </a:defRPr>
            </a:pPr>
            <a:r>
              <a:t>and backup!</a:t>
            </a:r>
          </a:p>
        </p:txBody>
      </p:sp>
      <p:sp>
        <p:nvSpPr>
          <p:cNvPr id="158" name="Leonardo continues: “When I painted the last supper everybody tried to warn me: use fresco Leonardo, it’s more reliable, it will last for ages!  But no, stubborn young me could do much better then ordinary painters! I will be the first one using tempera "/>
          <p:cNvSpPr txBox="1"/>
          <p:nvPr/>
        </p:nvSpPr>
        <p:spPr>
          <a:xfrm>
            <a:off x="1401110" y="9074301"/>
            <a:ext cx="6618792" cy="26711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Leonardo continues: “When I painted the last supper everybody tried to warn me: use fresco Leonardo, it’s more reliable, it will last for ages!  But no, stubborn young me could do much better then ordinary painters! I will be the first one using tempera on a wall, I will succeed where everybody failed!</a:t>
            </a:r>
          </a:p>
        </p:txBody>
      </p:sp>
      <p:sp>
        <p:nvSpPr>
          <p:cNvPr id="159" name="Arrow"/>
          <p:cNvSpPr/>
          <p:nvPr/>
        </p:nvSpPr>
        <p:spPr>
          <a:xfrm>
            <a:off x="11991126" y="494125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0" name="After restoration"/>
          <p:cNvSpPr txBox="1"/>
          <p:nvPr/>
        </p:nvSpPr>
        <p:spPr>
          <a:xfrm>
            <a:off x="10743986" y="4159162"/>
            <a:ext cx="3764281"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defRPr>
            </a:lvl1pPr>
          </a:lstStyle>
          <a:p>
            <a:pPr/>
            <a:r>
              <a:t>After restoration</a:t>
            </a:r>
          </a:p>
        </p:txBody>
      </p:sp>
      <p:sp>
        <p:nvSpPr>
          <p:cNvPr id="161" name="Leonardo continues: “Oh you should have seen the result my gran-gran-gran-gran son, it was stunning! My most famous colleagues were all coming to admire it and to make copy of it! Unfortunately, with utterly horror, I’ve start seeing the paint fading awa"/>
          <p:cNvSpPr txBox="1"/>
          <p:nvPr/>
        </p:nvSpPr>
        <p:spPr>
          <a:xfrm>
            <a:off x="9137734" y="9074301"/>
            <a:ext cx="6618792" cy="26711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Leonardo continues: “Oh you should have seen the result my gran-gran-gran-gran son, it was stunning! My most famous colleagues were all coming to admire it and to make copy of it! Unfortunately, with utterly horror, I’ve start seeing the paint fading away after a couple of weeks!</a:t>
            </a:r>
          </a:p>
        </p:txBody>
      </p:sp>
      <p:sp>
        <p:nvSpPr>
          <p:cNvPr id="162" name="Leonardo continues: “Thankfully, many copies have been made by my colleagues during those first days and those copies have been used to restore it and bring it back to life… If I only knew how to better preserve my work… what I regret… Don’t make the sam"/>
          <p:cNvSpPr txBox="1"/>
          <p:nvPr/>
        </p:nvSpPr>
        <p:spPr>
          <a:xfrm>
            <a:off x="16874359" y="9074301"/>
            <a:ext cx="6618791" cy="26711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Leonardo continues: “Thankfully, many copies have been made by my colleagues during those first days and those copies have been used to restore it and bring it back to life… If I only knew how to better preserve my work… what I regret… Don’t make the same mistake Leo, don’t make the same mistake, wake up!”</a:t>
            </a:r>
          </a:p>
        </p:txBody>
      </p:sp>
      <p:sp>
        <p:nvSpPr>
          <p:cNvPr id="163" name="Here Leonardo sketch talking"/>
          <p:cNvSpPr txBox="1"/>
          <p:nvPr/>
        </p:nvSpPr>
        <p:spPr>
          <a:xfrm>
            <a:off x="2657525" y="8430867"/>
            <a:ext cx="410596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Here Leonardo sketch talking</a:t>
            </a:r>
          </a:p>
        </p:txBody>
      </p:sp>
      <p:sp>
        <p:nvSpPr>
          <p:cNvPr id="164" name="Here Leonardo sketch talking"/>
          <p:cNvSpPr txBox="1"/>
          <p:nvPr/>
        </p:nvSpPr>
        <p:spPr>
          <a:xfrm>
            <a:off x="10573145" y="8430867"/>
            <a:ext cx="410596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Here Leonardo sketch talking</a:t>
            </a:r>
          </a:p>
        </p:txBody>
      </p:sp>
      <p:sp>
        <p:nvSpPr>
          <p:cNvPr id="165" name="Here Leonardo sketch talking"/>
          <p:cNvSpPr txBox="1"/>
          <p:nvPr/>
        </p:nvSpPr>
        <p:spPr>
          <a:xfrm>
            <a:off x="18130773" y="8430867"/>
            <a:ext cx="410596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Here Leonardo sketch talking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toring Vs Preserving Data"/>
          <p:cNvSpPr txBox="1"/>
          <p:nvPr/>
        </p:nvSpPr>
        <p:spPr>
          <a:xfrm>
            <a:off x="9043162" y="1157057"/>
            <a:ext cx="6297677"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Storing Vs Preserving Data</a:t>
            </a:r>
          </a:p>
        </p:txBody>
      </p:sp>
      <p:pic>
        <p:nvPicPr>
          <p:cNvPr id="168" name="Image" descr="Image"/>
          <p:cNvPicPr>
            <a:picLocks noChangeAspect="1"/>
          </p:cNvPicPr>
          <p:nvPr/>
        </p:nvPicPr>
        <p:blipFill>
          <a:blip r:embed="rId2">
            <a:extLst/>
          </a:blip>
          <a:stretch>
            <a:fillRect/>
          </a:stretch>
        </p:blipFill>
        <p:spPr>
          <a:xfrm>
            <a:off x="3993809" y="3084850"/>
            <a:ext cx="6604001" cy="4152901"/>
          </a:xfrm>
          <a:prstGeom prst="rect">
            <a:avLst/>
          </a:prstGeom>
          <a:ln w="12700">
            <a:miter lim="400000"/>
          </a:ln>
        </p:spPr>
      </p:pic>
      <p:pic>
        <p:nvPicPr>
          <p:cNvPr id="169" name="Image" descr="Image"/>
          <p:cNvPicPr>
            <a:picLocks noChangeAspect="1"/>
          </p:cNvPicPr>
          <p:nvPr/>
        </p:nvPicPr>
        <p:blipFill>
          <a:blip r:embed="rId3">
            <a:extLst/>
          </a:blip>
          <a:srcRect l="57133" t="9754" r="8333" b="20167"/>
          <a:stretch>
            <a:fillRect/>
          </a:stretch>
        </p:blipFill>
        <p:spPr>
          <a:xfrm rot="7756954">
            <a:off x="16203245" y="5225065"/>
            <a:ext cx="663826" cy="847121"/>
          </a:xfrm>
          <a:custGeom>
            <a:avLst/>
            <a:gdLst/>
            <a:ahLst/>
            <a:cxnLst>
              <a:cxn ang="0">
                <a:pos x="wd2" y="hd2"/>
              </a:cxn>
              <a:cxn ang="5400000">
                <a:pos x="wd2" y="hd2"/>
              </a:cxn>
              <a:cxn ang="10800000">
                <a:pos x="wd2" y="hd2"/>
              </a:cxn>
              <a:cxn ang="16200000">
                <a:pos x="wd2" y="hd2"/>
              </a:cxn>
            </a:cxnLst>
            <a:rect l="0" t="0" r="r" b="b"/>
            <a:pathLst>
              <a:path w="21425" h="21550" fill="norm" stroke="1" extrusionOk="0">
                <a:moveTo>
                  <a:pt x="3960" y="0"/>
                </a:moveTo>
                <a:cubicBezTo>
                  <a:pt x="2700" y="5"/>
                  <a:pt x="2278" y="41"/>
                  <a:pt x="2090" y="112"/>
                </a:cubicBezTo>
                <a:cubicBezTo>
                  <a:pt x="1818" y="213"/>
                  <a:pt x="1544" y="482"/>
                  <a:pt x="1283" y="869"/>
                </a:cubicBezTo>
                <a:cubicBezTo>
                  <a:pt x="1322" y="1009"/>
                  <a:pt x="1306" y="1259"/>
                  <a:pt x="1244" y="1646"/>
                </a:cubicBezTo>
                <a:cubicBezTo>
                  <a:pt x="1175" y="2072"/>
                  <a:pt x="1032" y="2996"/>
                  <a:pt x="924" y="3696"/>
                </a:cubicBezTo>
                <a:cubicBezTo>
                  <a:pt x="816" y="4395"/>
                  <a:pt x="677" y="5001"/>
                  <a:pt x="616" y="5049"/>
                </a:cubicBezTo>
                <a:cubicBezTo>
                  <a:pt x="580" y="5077"/>
                  <a:pt x="555" y="5086"/>
                  <a:pt x="527" y="5079"/>
                </a:cubicBezTo>
                <a:cubicBezTo>
                  <a:pt x="404" y="6500"/>
                  <a:pt x="287" y="7393"/>
                  <a:pt x="117" y="7865"/>
                </a:cubicBezTo>
                <a:cubicBezTo>
                  <a:pt x="29" y="8109"/>
                  <a:pt x="-8" y="8265"/>
                  <a:pt x="2" y="8441"/>
                </a:cubicBezTo>
                <a:cubicBezTo>
                  <a:pt x="11" y="8617"/>
                  <a:pt x="74" y="8812"/>
                  <a:pt x="194" y="9117"/>
                </a:cubicBezTo>
                <a:lnTo>
                  <a:pt x="476" y="9814"/>
                </a:lnTo>
                <a:lnTo>
                  <a:pt x="1283" y="9895"/>
                </a:lnTo>
                <a:cubicBezTo>
                  <a:pt x="1730" y="9937"/>
                  <a:pt x="3617" y="9979"/>
                  <a:pt x="5471" y="9986"/>
                </a:cubicBezTo>
                <a:cubicBezTo>
                  <a:pt x="9379" y="9999"/>
                  <a:pt x="10962" y="10186"/>
                  <a:pt x="11402" y="10682"/>
                </a:cubicBezTo>
                <a:cubicBezTo>
                  <a:pt x="11541" y="10839"/>
                  <a:pt x="11880" y="11202"/>
                  <a:pt x="12158" y="11500"/>
                </a:cubicBezTo>
                <a:cubicBezTo>
                  <a:pt x="12435" y="11798"/>
                  <a:pt x="12704" y="12220"/>
                  <a:pt x="12747" y="12429"/>
                </a:cubicBezTo>
                <a:cubicBezTo>
                  <a:pt x="12796" y="12665"/>
                  <a:pt x="12941" y="12854"/>
                  <a:pt x="13144" y="12924"/>
                </a:cubicBezTo>
                <a:cubicBezTo>
                  <a:pt x="13279" y="12970"/>
                  <a:pt x="13354" y="13047"/>
                  <a:pt x="13400" y="13297"/>
                </a:cubicBezTo>
                <a:cubicBezTo>
                  <a:pt x="13424" y="13135"/>
                  <a:pt x="13451" y="13035"/>
                  <a:pt x="13477" y="13035"/>
                </a:cubicBezTo>
                <a:cubicBezTo>
                  <a:pt x="13566" y="13035"/>
                  <a:pt x="13643" y="13567"/>
                  <a:pt x="13669" y="14337"/>
                </a:cubicBezTo>
                <a:cubicBezTo>
                  <a:pt x="13701" y="15289"/>
                  <a:pt x="13762" y="15675"/>
                  <a:pt x="13912" y="15740"/>
                </a:cubicBezTo>
                <a:cubicBezTo>
                  <a:pt x="14064" y="15807"/>
                  <a:pt x="14090" y="15938"/>
                  <a:pt x="14002" y="16245"/>
                </a:cubicBezTo>
                <a:cubicBezTo>
                  <a:pt x="13936" y="16476"/>
                  <a:pt x="13943" y="16695"/>
                  <a:pt x="14015" y="16730"/>
                </a:cubicBezTo>
                <a:cubicBezTo>
                  <a:pt x="14086" y="16765"/>
                  <a:pt x="14082" y="16928"/>
                  <a:pt x="14002" y="17093"/>
                </a:cubicBezTo>
                <a:cubicBezTo>
                  <a:pt x="13922" y="17259"/>
                  <a:pt x="13849" y="17700"/>
                  <a:pt x="13848" y="18073"/>
                </a:cubicBezTo>
                <a:cubicBezTo>
                  <a:pt x="13845" y="19181"/>
                  <a:pt x="13525" y="19967"/>
                  <a:pt x="12593" y="21112"/>
                </a:cubicBezTo>
                <a:cubicBezTo>
                  <a:pt x="12404" y="21344"/>
                  <a:pt x="12348" y="21415"/>
                  <a:pt x="12273" y="21495"/>
                </a:cubicBezTo>
                <a:cubicBezTo>
                  <a:pt x="12460" y="21596"/>
                  <a:pt x="12942" y="21557"/>
                  <a:pt x="13362" y="21384"/>
                </a:cubicBezTo>
                <a:cubicBezTo>
                  <a:pt x="13587" y="21291"/>
                  <a:pt x="14037" y="21001"/>
                  <a:pt x="14361" y="20738"/>
                </a:cubicBezTo>
                <a:lnTo>
                  <a:pt x="14950" y="20264"/>
                </a:lnTo>
                <a:lnTo>
                  <a:pt x="14860" y="18497"/>
                </a:lnTo>
                <a:cubicBezTo>
                  <a:pt x="14810" y="17525"/>
                  <a:pt x="14723" y="15983"/>
                  <a:pt x="14668" y="15074"/>
                </a:cubicBezTo>
                <a:cubicBezTo>
                  <a:pt x="14554" y="13181"/>
                  <a:pt x="14689" y="12484"/>
                  <a:pt x="15411" y="11318"/>
                </a:cubicBezTo>
                <a:cubicBezTo>
                  <a:pt x="15712" y="10833"/>
                  <a:pt x="16014" y="10529"/>
                  <a:pt x="16244" y="10460"/>
                </a:cubicBezTo>
                <a:cubicBezTo>
                  <a:pt x="16441" y="10401"/>
                  <a:pt x="17194" y="10349"/>
                  <a:pt x="17922" y="10349"/>
                </a:cubicBezTo>
                <a:cubicBezTo>
                  <a:pt x="19254" y="10349"/>
                  <a:pt x="20857" y="10111"/>
                  <a:pt x="21265" y="9844"/>
                </a:cubicBezTo>
                <a:cubicBezTo>
                  <a:pt x="21592" y="9631"/>
                  <a:pt x="21390" y="6803"/>
                  <a:pt x="20919" y="4948"/>
                </a:cubicBezTo>
                <a:cubicBezTo>
                  <a:pt x="20716" y="4148"/>
                  <a:pt x="20517" y="2942"/>
                  <a:pt x="20471" y="2262"/>
                </a:cubicBezTo>
                <a:cubicBezTo>
                  <a:pt x="20449" y="1945"/>
                  <a:pt x="20419" y="1685"/>
                  <a:pt x="20381" y="1464"/>
                </a:cubicBezTo>
                <a:cubicBezTo>
                  <a:pt x="20295" y="1502"/>
                  <a:pt x="20177" y="1446"/>
                  <a:pt x="20074" y="1232"/>
                </a:cubicBezTo>
                <a:cubicBezTo>
                  <a:pt x="19945" y="966"/>
                  <a:pt x="19934" y="731"/>
                  <a:pt x="20010" y="616"/>
                </a:cubicBezTo>
                <a:cubicBezTo>
                  <a:pt x="19882" y="493"/>
                  <a:pt x="19732" y="396"/>
                  <a:pt x="19523" y="334"/>
                </a:cubicBezTo>
                <a:cubicBezTo>
                  <a:pt x="19311" y="270"/>
                  <a:pt x="15391" y="155"/>
                  <a:pt x="10825" y="81"/>
                </a:cubicBezTo>
                <a:cubicBezTo>
                  <a:pt x="7308" y="24"/>
                  <a:pt x="5220" y="-4"/>
                  <a:pt x="3960" y="0"/>
                </a:cubicBezTo>
                <a:close/>
              </a:path>
            </a:pathLst>
          </a:custGeom>
          <a:ln w="12700">
            <a:miter lim="400000"/>
          </a:ln>
        </p:spPr>
      </p:pic>
      <p:sp>
        <p:nvSpPr>
          <p:cNvPr id="170" name="Oval"/>
          <p:cNvSpPr/>
          <p:nvPr/>
        </p:nvSpPr>
        <p:spPr>
          <a:xfrm>
            <a:off x="17115711" y="4849481"/>
            <a:ext cx="753395" cy="1270001"/>
          </a:xfrm>
          <a:prstGeom prst="ellipse">
            <a:avLst/>
          </a:pr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1" name="Oval"/>
          <p:cNvSpPr/>
          <p:nvPr/>
        </p:nvSpPr>
        <p:spPr>
          <a:xfrm rot="3872012">
            <a:off x="16951848" y="3861507"/>
            <a:ext cx="753395" cy="1270001"/>
          </a:xfrm>
          <a:prstGeom prst="ellipse">
            <a:avLst/>
          </a:pr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2" name="Oval"/>
          <p:cNvSpPr/>
          <p:nvPr/>
        </p:nvSpPr>
        <p:spPr>
          <a:xfrm rot="1531227">
            <a:off x="17401196" y="4180875"/>
            <a:ext cx="182425" cy="369258"/>
          </a:xfrm>
          <a:prstGeom prst="ellipse">
            <a:avLst/>
          </a:prstGeom>
          <a:solidFill>
            <a:srgbClr val="000000"/>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3" name="Oval"/>
          <p:cNvSpPr/>
          <p:nvPr/>
        </p:nvSpPr>
        <p:spPr>
          <a:xfrm rot="7140659">
            <a:off x="17027267" y="4311878"/>
            <a:ext cx="182425" cy="369258"/>
          </a:xfrm>
          <a:prstGeom prst="ellipse">
            <a:avLst/>
          </a:prstGeom>
          <a:solidFill>
            <a:srgbClr val="000000"/>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6" name="Connection Line"/>
          <p:cNvSpPr/>
          <p:nvPr/>
        </p:nvSpPr>
        <p:spPr>
          <a:xfrm>
            <a:off x="16895081" y="6095153"/>
            <a:ext cx="460870" cy="983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478" y="11570"/>
                  <a:pt x="7678" y="4370"/>
                  <a:pt x="21600" y="0"/>
                </a:cubicBezTo>
              </a:path>
            </a:pathLst>
          </a:custGeom>
          <a:ln w="63500">
            <a:solidFill>
              <a:srgbClr val="000000"/>
            </a:solidFill>
            <a:miter lim="400000"/>
          </a:ln>
        </p:spPr>
        <p:txBody>
          <a:bodyPr/>
          <a:lstStyle/>
          <a:p>
            <a:pPr/>
          </a:p>
        </p:txBody>
      </p:sp>
      <p:sp>
        <p:nvSpPr>
          <p:cNvPr id="187" name="Connection Line"/>
          <p:cNvSpPr/>
          <p:nvPr/>
        </p:nvSpPr>
        <p:spPr>
          <a:xfrm>
            <a:off x="17749239" y="5975356"/>
            <a:ext cx="460869" cy="983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122" y="11570"/>
                  <a:pt x="13922" y="4370"/>
                  <a:pt x="0" y="0"/>
                </a:cubicBezTo>
              </a:path>
            </a:pathLst>
          </a:custGeom>
          <a:ln w="63500">
            <a:solidFill>
              <a:srgbClr val="000000"/>
            </a:solidFill>
            <a:miter lim="400000"/>
          </a:ln>
        </p:spPr>
        <p:txBody>
          <a:bodyPr/>
          <a:lstStyle/>
          <a:p>
            <a:pPr/>
          </a:p>
        </p:txBody>
      </p:sp>
      <p:sp>
        <p:nvSpPr>
          <p:cNvPr id="188" name="Connection Line"/>
          <p:cNvSpPr/>
          <p:nvPr/>
        </p:nvSpPr>
        <p:spPr>
          <a:xfrm>
            <a:off x="17787700" y="4348743"/>
            <a:ext cx="306701" cy="797532"/>
          </a:xfrm>
          <a:custGeom>
            <a:avLst/>
            <a:gdLst/>
            <a:ahLst/>
            <a:cxnLst>
              <a:cxn ang="0">
                <a:pos x="wd2" y="hd2"/>
              </a:cxn>
              <a:cxn ang="5400000">
                <a:pos x="wd2" y="hd2"/>
              </a:cxn>
              <a:cxn ang="10800000">
                <a:pos x="wd2" y="hd2"/>
              </a:cxn>
              <a:cxn ang="16200000">
                <a:pos x="wd2" y="hd2"/>
              </a:cxn>
            </a:cxnLst>
            <a:rect l="0" t="0" r="r" b="b"/>
            <a:pathLst>
              <a:path w="16644" h="21600" fill="norm" stroke="1" extrusionOk="0">
                <a:moveTo>
                  <a:pt x="0" y="21600"/>
                </a:moveTo>
                <a:cubicBezTo>
                  <a:pt x="18569" y="8133"/>
                  <a:pt x="21600" y="933"/>
                  <a:pt x="9094" y="0"/>
                </a:cubicBezTo>
              </a:path>
            </a:pathLst>
          </a:custGeom>
          <a:ln w="63500">
            <a:solidFill>
              <a:srgbClr val="000000"/>
            </a:solidFill>
            <a:miter lim="400000"/>
          </a:ln>
        </p:spPr>
        <p:txBody>
          <a:bodyPr/>
          <a:lstStyle/>
          <a:p>
            <a:pPr/>
          </a:p>
        </p:txBody>
      </p:sp>
      <p:sp>
        <p:nvSpPr>
          <p:cNvPr id="189" name="Connection Line"/>
          <p:cNvSpPr/>
          <p:nvPr/>
        </p:nvSpPr>
        <p:spPr>
          <a:xfrm>
            <a:off x="16535200" y="5171161"/>
            <a:ext cx="624570" cy="477441"/>
          </a:xfrm>
          <a:custGeom>
            <a:avLst/>
            <a:gdLst/>
            <a:ahLst/>
            <a:cxnLst>
              <a:cxn ang="0">
                <a:pos x="wd2" y="hd2"/>
              </a:cxn>
              <a:cxn ang="5400000">
                <a:pos x="wd2" y="hd2"/>
              </a:cxn>
              <a:cxn ang="10800000">
                <a:pos x="wd2" y="hd2"/>
              </a:cxn>
              <a:cxn ang="16200000">
                <a:pos x="wd2" y="hd2"/>
              </a:cxn>
            </a:cxnLst>
            <a:rect l="0" t="0" r="r" b="b"/>
            <a:pathLst>
              <a:path w="21600" h="21089" fill="norm" stroke="1" extrusionOk="0">
                <a:moveTo>
                  <a:pt x="0" y="21089"/>
                </a:moveTo>
                <a:cubicBezTo>
                  <a:pt x="4436" y="6509"/>
                  <a:pt x="11636" y="-511"/>
                  <a:pt x="21600" y="29"/>
                </a:cubicBezTo>
              </a:path>
            </a:pathLst>
          </a:custGeom>
          <a:ln w="63500">
            <a:solidFill>
              <a:srgbClr val="000000"/>
            </a:solidFill>
            <a:miter lim="400000"/>
          </a:ln>
        </p:spPr>
        <p:txBody>
          <a:bodyPr/>
          <a:lstStyle/>
          <a:p>
            <a:pPr/>
          </a:p>
        </p:txBody>
      </p:sp>
      <p:sp>
        <p:nvSpPr>
          <p:cNvPr id="178" name="Circle"/>
          <p:cNvSpPr/>
          <p:nvPr/>
        </p:nvSpPr>
        <p:spPr>
          <a:xfrm rot="3872012">
            <a:off x="17859264" y="3654785"/>
            <a:ext cx="254893" cy="251294"/>
          </a:xfrm>
          <a:prstGeom prst="ellipse">
            <a:avLst/>
          </a:prstGeom>
          <a:ln w="381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9" name="Oval"/>
          <p:cNvSpPr/>
          <p:nvPr/>
        </p:nvSpPr>
        <p:spPr>
          <a:xfrm rot="3872012">
            <a:off x="18167405" y="3150797"/>
            <a:ext cx="406741" cy="427725"/>
          </a:xfrm>
          <a:prstGeom prst="ellipse">
            <a:avLst/>
          </a:prstGeom>
          <a:ln w="381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0" name="Oval"/>
          <p:cNvSpPr/>
          <p:nvPr/>
        </p:nvSpPr>
        <p:spPr>
          <a:xfrm rot="3872012">
            <a:off x="18538984" y="1918326"/>
            <a:ext cx="1242529" cy="1326814"/>
          </a:xfrm>
          <a:prstGeom prst="ellipse">
            <a:avLst/>
          </a:prstGeom>
          <a:ln w="381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1" name="?"/>
          <p:cNvSpPr txBox="1"/>
          <p:nvPr/>
        </p:nvSpPr>
        <p:spPr>
          <a:xfrm>
            <a:off x="18866547" y="2022573"/>
            <a:ext cx="587401" cy="11183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700">
                <a:solidFill>
                  <a:srgbClr val="000000"/>
                </a:solidFill>
              </a:defRPr>
            </a:lvl1pPr>
          </a:lstStyle>
          <a:p>
            <a:pPr/>
            <a:r>
              <a:t>?</a:t>
            </a:r>
          </a:p>
        </p:txBody>
      </p:sp>
      <p:sp>
        <p:nvSpPr>
          <p:cNvPr id="182" name="During our research we use up to date technologies and data formats to store our data. Simple data storing works just fine if we do not intend to use or make usable the data for a long time period. However, because of the nature of our research (a multi-"/>
          <p:cNvSpPr txBox="1"/>
          <p:nvPr/>
        </p:nvSpPr>
        <p:spPr>
          <a:xfrm>
            <a:off x="1633847" y="8579177"/>
            <a:ext cx="21656946" cy="4055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solidFill>
                  <a:srgbClr val="000000"/>
                </a:solidFill>
              </a:defRPr>
            </a:pPr>
            <a:r>
              <a:t>During our research we use up to date technologies and data formats to store our data. Simple </a:t>
            </a:r>
            <a:r>
              <a:rPr b="1"/>
              <a:t>data storing </a:t>
            </a:r>
            <a:r>
              <a:t>works just fine if we do not intend to use or make usable the data for a long time period. However, because of the nature of our research (a multi-generational cohort study, for example), our university regulations, or our will to make research products accessible, we may need to guarantee access and usability of the data for a long period of time.</a:t>
            </a:r>
          </a:p>
          <a:p>
            <a:pPr>
              <a:defRPr sz="3000">
                <a:solidFill>
                  <a:srgbClr val="000000"/>
                </a:solidFill>
              </a:defRPr>
            </a:pPr>
          </a:p>
          <a:p>
            <a:pPr>
              <a:defRPr sz="3000">
                <a:solidFill>
                  <a:srgbClr val="000000"/>
                </a:solidFill>
              </a:defRPr>
            </a:pPr>
            <a:r>
              <a:t>In this section you will learn that time may affect our data storage in a large variety of ways. </a:t>
            </a:r>
            <a:r>
              <a:rPr b="1"/>
              <a:t>Preserving data </a:t>
            </a:r>
            <a:r>
              <a:t>means fighting against the effects of time on our data repository and the longer the preserving time, the greater the effort.</a:t>
            </a:r>
          </a:p>
          <a:p>
            <a:pPr>
              <a:defRPr>
                <a:solidFill>
                  <a:srgbClr val="000000"/>
                </a:solidFill>
              </a:defRPr>
            </a:pPr>
          </a:p>
        </p:txBody>
      </p:sp>
      <p:pic>
        <p:nvPicPr>
          <p:cNvPr id="183" name="Image" descr="Image"/>
          <p:cNvPicPr>
            <a:picLocks noChangeAspect="1"/>
          </p:cNvPicPr>
          <p:nvPr/>
        </p:nvPicPr>
        <p:blipFill>
          <a:blip r:embed="rId4">
            <a:extLst/>
          </a:blip>
          <a:srcRect l="0" t="65436" r="0" b="0"/>
          <a:stretch>
            <a:fillRect/>
          </a:stretch>
        </p:blipFill>
        <p:spPr>
          <a:xfrm>
            <a:off x="18599804" y="5602399"/>
            <a:ext cx="2857501" cy="987652"/>
          </a:xfrm>
          <a:prstGeom prst="rect">
            <a:avLst/>
          </a:prstGeom>
          <a:ln w="12700">
            <a:miter lim="400000"/>
          </a:ln>
        </p:spPr>
      </p:pic>
      <p:pic>
        <p:nvPicPr>
          <p:cNvPr id="184" name="Image" descr="Image"/>
          <p:cNvPicPr>
            <a:picLocks noChangeAspect="1"/>
          </p:cNvPicPr>
          <p:nvPr/>
        </p:nvPicPr>
        <p:blipFill>
          <a:blip r:embed="rId4">
            <a:extLst/>
          </a:blip>
          <a:srcRect l="44513" t="11152" r="44569" b="35805"/>
          <a:stretch>
            <a:fillRect/>
          </a:stretch>
        </p:blipFill>
        <p:spPr>
          <a:xfrm rot="7156382">
            <a:off x="20783651" y="5080808"/>
            <a:ext cx="311945" cy="1515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92" y="0"/>
                </a:moveTo>
                <a:lnTo>
                  <a:pt x="9893" y="1012"/>
                </a:lnTo>
                <a:cubicBezTo>
                  <a:pt x="9285" y="1568"/>
                  <a:pt x="8690" y="3688"/>
                  <a:pt x="8574" y="5724"/>
                </a:cubicBezTo>
                <a:cubicBezTo>
                  <a:pt x="8309" y="10376"/>
                  <a:pt x="4149" y="18620"/>
                  <a:pt x="1759" y="19213"/>
                </a:cubicBezTo>
                <a:cubicBezTo>
                  <a:pt x="767" y="19459"/>
                  <a:pt x="419" y="19815"/>
                  <a:pt x="989" y="20005"/>
                </a:cubicBezTo>
                <a:cubicBezTo>
                  <a:pt x="1510" y="20178"/>
                  <a:pt x="913" y="20842"/>
                  <a:pt x="0" y="21600"/>
                </a:cubicBezTo>
                <a:lnTo>
                  <a:pt x="21600" y="21600"/>
                </a:lnTo>
                <a:cubicBezTo>
                  <a:pt x="20707" y="20854"/>
                  <a:pt x="20135" y="20204"/>
                  <a:pt x="20666" y="20028"/>
                </a:cubicBezTo>
                <a:cubicBezTo>
                  <a:pt x="21269" y="19827"/>
                  <a:pt x="20943" y="19459"/>
                  <a:pt x="19951" y="19213"/>
                </a:cubicBezTo>
                <a:cubicBezTo>
                  <a:pt x="17556" y="18619"/>
                  <a:pt x="13345" y="10286"/>
                  <a:pt x="13301" y="6058"/>
                </a:cubicBezTo>
                <a:cubicBezTo>
                  <a:pt x="13281" y="4206"/>
                  <a:pt x="12771" y="2087"/>
                  <a:pt x="12147" y="1346"/>
                </a:cubicBezTo>
                <a:lnTo>
                  <a:pt x="10992" y="0"/>
                </a:lnTo>
                <a:close/>
              </a:path>
            </a:pathLst>
          </a:custGeom>
          <a:ln w="12700">
            <a:miter lim="400000"/>
          </a:ln>
        </p:spPr>
      </p:pic>
      <p:pic>
        <p:nvPicPr>
          <p:cNvPr id="185" name="Image" descr="Image"/>
          <p:cNvPicPr>
            <a:picLocks noChangeAspect="1"/>
          </p:cNvPicPr>
          <p:nvPr/>
        </p:nvPicPr>
        <p:blipFill>
          <a:blip r:embed="rId5">
            <a:extLst/>
          </a:blip>
          <a:srcRect l="13530" t="26942" r="17339" b="28986"/>
          <a:stretch>
            <a:fillRect/>
          </a:stretch>
        </p:blipFill>
        <p:spPr>
          <a:xfrm>
            <a:off x="14513293" y="2514751"/>
            <a:ext cx="1904518" cy="169981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A seed storage room. A highly organised system of seed storage with controlled temperature and humidity."/>
          <p:cNvSpPr txBox="1"/>
          <p:nvPr/>
        </p:nvSpPr>
        <p:spPr>
          <a:xfrm>
            <a:off x="8939032" y="9402592"/>
            <a:ext cx="6505935"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defRPr>
            </a:lvl1pPr>
          </a:lstStyle>
          <a:p>
            <a:pPr/>
            <a:r>
              <a:t>A seed storage room. A highly organised system of seed storage with controlled temperature and humidity. </a:t>
            </a:r>
          </a:p>
        </p:txBody>
      </p:sp>
      <p:pic>
        <p:nvPicPr>
          <p:cNvPr id="192" name="Image" descr="Image"/>
          <p:cNvPicPr>
            <a:picLocks noChangeAspect="1"/>
          </p:cNvPicPr>
          <p:nvPr/>
        </p:nvPicPr>
        <p:blipFill>
          <a:blip r:embed="rId2">
            <a:extLst/>
          </a:blip>
          <a:stretch>
            <a:fillRect/>
          </a:stretch>
        </p:blipFill>
        <p:spPr>
          <a:xfrm>
            <a:off x="9914084" y="3115441"/>
            <a:ext cx="4555832" cy="6068369"/>
          </a:xfrm>
          <a:prstGeom prst="rect">
            <a:avLst/>
          </a:prstGeom>
          <a:ln w="12700">
            <a:miter lim="400000"/>
          </a:ln>
        </p:spPr>
      </p:pic>
      <p:sp>
        <p:nvSpPr>
          <p:cNvPr id="193" name="How does your data repository look like?…"/>
          <p:cNvSpPr txBox="1"/>
          <p:nvPr/>
        </p:nvSpPr>
        <p:spPr>
          <a:xfrm>
            <a:off x="7319010" y="509357"/>
            <a:ext cx="9745981" cy="19999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000000"/>
                </a:solidFill>
                <a:latin typeface="Akkurat"/>
                <a:ea typeface="Akkurat"/>
                <a:cs typeface="Akkurat"/>
                <a:sym typeface="Akkurat"/>
              </a:defRPr>
            </a:pPr>
            <a:r>
              <a:t>How does your data repository look like?</a:t>
            </a:r>
          </a:p>
          <a:p>
            <a:pPr>
              <a:defRPr sz="4000">
                <a:solidFill>
                  <a:srgbClr val="000000"/>
                </a:solidFill>
                <a:latin typeface="Akkurat"/>
                <a:ea typeface="Akkurat"/>
                <a:cs typeface="Akkurat"/>
                <a:sym typeface="Akkurat"/>
              </a:defRPr>
            </a:pPr>
            <a:r>
              <a:t>How long can it safely store data?</a:t>
            </a:r>
          </a:p>
          <a:p>
            <a:pPr>
              <a:defRPr sz="4000">
                <a:solidFill>
                  <a:srgbClr val="000000"/>
                </a:solidFill>
                <a:latin typeface="Akkurat"/>
                <a:ea typeface="Akkurat"/>
                <a:cs typeface="Akkurat"/>
                <a:sym typeface="Akkurat"/>
              </a:defRPr>
            </a:pPr>
            <a:r>
              <a:t>How long to you NEED to store your data?</a:t>
            </a:r>
          </a:p>
        </p:txBody>
      </p:sp>
      <p:pic>
        <p:nvPicPr>
          <p:cNvPr id="194" name="Image" descr="Image"/>
          <p:cNvPicPr>
            <a:picLocks noChangeAspect="1"/>
          </p:cNvPicPr>
          <p:nvPr/>
        </p:nvPicPr>
        <p:blipFill>
          <a:blip r:embed="rId3">
            <a:extLst/>
          </a:blip>
          <a:stretch>
            <a:fillRect/>
          </a:stretch>
        </p:blipFill>
        <p:spPr>
          <a:xfrm>
            <a:off x="1139815" y="3979922"/>
            <a:ext cx="6505935" cy="4339408"/>
          </a:xfrm>
          <a:prstGeom prst="rect">
            <a:avLst/>
          </a:prstGeom>
          <a:ln w="12700">
            <a:miter lim="400000"/>
          </a:ln>
        </p:spPr>
      </p:pic>
      <p:sp>
        <p:nvSpPr>
          <p:cNvPr id="195" name="A “homy”, yet well organised, seed collection in a portable hermetic plastic container."/>
          <p:cNvSpPr txBox="1"/>
          <p:nvPr/>
        </p:nvSpPr>
        <p:spPr>
          <a:xfrm>
            <a:off x="1139815" y="9586742"/>
            <a:ext cx="6505935"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defRPr>
            </a:lvl1pPr>
          </a:lstStyle>
          <a:p>
            <a:pPr/>
            <a:r>
              <a:t>A “homy”, yet well organised, seed collection in a portable hermetic plastic container.</a:t>
            </a:r>
          </a:p>
        </p:txBody>
      </p:sp>
      <p:pic>
        <p:nvPicPr>
          <p:cNvPr id="196" name="Image" descr="Image"/>
          <p:cNvPicPr>
            <a:picLocks noChangeAspect="1"/>
          </p:cNvPicPr>
          <p:nvPr/>
        </p:nvPicPr>
        <p:blipFill>
          <a:blip r:embed="rId4">
            <a:extLst/>
          </a:blip>
          <a:stretch>
            <a:fillRect/>
          </a:stretch>
        </p:blipFill>
        <p:spPr>
          <a:xfrm>
            <a:off x="16413430" y="3369822"/>
            <a:ext cx="7197025" cy="5559607"/>
          </a:xfrm>
          <a:prstGeom prst="rect">
            <a:avLst/>
          </a:prstGeom>
          <a:ln w="12700">
            <a:miter lim="400000"/>
          </a:ln>
        </p:spPr>
      </p:pic>
      <p:sp>
        <p:nvSpPr>
          <p:cNvPr id="197" name="The Svalbard Seed Vault, a backup for the world’s 1750 seed banks that is supposed to last for 1000 years"/>
          <p:cNvSpPr txBox="1"/>
          <p:nvPr/>
        </p:nvSpPr>
        <p:spPr>
          <a:xfrm>
            <a:off x="16738249" y="9402592"/>
            <a:ext cx="6505935"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defRPr>
            </a:lvl1pPr>
          </a:lstStyle>
          <a:p>
            <a:pPr/>
            <a:r>
              <a:t>The Svalbard Seed Vault, a backup for the world’s 1750 seed banks that is supposed to last for 1000 years </a:t>
            </a:r>
          </a:p>
        </p:txBody>
      </p:sp>
      <p:sp>
        <p:nvSpPr>
          <p:cNvPr id="198" name="Line"/>
          <p:cNvSpPr/>
          <p:nvPr/>
        </p:nvSpPr>
        <p:spPr>
          <a:xfrm>
            <a:off x="1319985" y="12655468"/>
            <a:ext cx="21744028" cy="1"/>
          </a:xfrm>
          <a:prstGeom prst="line">
            <a:avLst/>
          </a:prstGeom>
          <a:ln w="63500">
            <a:solidFill>
              <a:schemeClr val="accent1">
                <a:hueOff val="114395"/>
                <a:lumOff val="-24975"/>
              </a:schemeClr>
            </a:solidFill>
            <a:miter lim="400000"/>
            <a:tailEnd type="triangle"/>
          </a:ln>
        </p:spPr>
        <p:txBody>
          <a:bodyPr lIns="50800" tIns="50800" rIns="50800" bIns="50800" anchor="ctr"/>
          <a:lstStyle/>
          <a:p>
            <a:pPr/>
          </a:p>
        </p:txBody>
      </p:sp>
      <p:sp>
        <p:nvSpPr>
          <p:cNvPr id="199" name="Time"/>
          <p:cNvSpPr txBox="1"/>
          <p:nvPr/>
        </p:nvSpPr>
        <p:spPr>
          <a:xfrm>
            <a:off x="21954211" y="12710229"/>
            <a:ext cx="949606" cy="5230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Time</a:t>
            </a:r>
          </a:p>
        </p:txBody>
      </p:sp>
      <p:sp>
        <p:nvSpPr>
          <p:cNvPr id="200" name="Months"/>
          <p:cNvSpPr txBox="1"/>
          <p:nvPr/>
        </p:nvSpPr>
        <p:spPr>
          <a:xfrm>
            <a:off x="1314908" y="12055235"/>
            <a:ext cx="1391972"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Months</a:t>
            </a:r>
          </a:p>
        </p:txBody>
      </p:sp>
      <p:sp>
        <p:nvSpPr>
          <p:cNvPr id="201" name="Years"/>
          <p:cNvSpPr txBox="1"/>
          <p:nvPr/>
        </p:nvSpPr>
        <p:spPr>
          <a:xfrm>
            <a:off x="9267194" y="12055235"/>
            <a:ext cx="1049529"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Years</a:t>
            </a:r>
          </a:p>
        </p:txBody>
      </p:sp>
      <p:sp>
        <p:nvSpPr>
          <p:cNvPr id="202" name="Centuries"/>
          <p:cNvSpPr txBox="1"/>
          <p:nvPr/>
        </p:nvSpPr>
        <p:spPr>
          <a:xfrm>
            <a:off x="16877037" y="12055235"/>
            <a:ext cx="1753973"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Centuries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reserving Data"/>
          <p:cNvSpPr txBox="1"/>
          <p:nvPr/>
        </p:nvSpPr>
        <p:spPr>
          <a:xfrm>
            <a:off x="10281411" y="916583"/>
            <a:ext cx="3821177" cy="704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Preserving Data</a:t>
            </a:r>
          </a:p>
        </p:txBody>
      </p:sp>
      <p:pic>
        <p:nvPicPr>
          <p:cNvPr id="205" name="Image" descr="Image"/>
          <p:cNvPicPr>
            <a:picLocks noChangeAspect="1"/>
          </p:cNvPicPr>
          <p:nvPr/>
        </p:nvPicPr>
        <p:blipFill>
          <a:blip r:embed="rId2">
            <a:extLst/>
          </a:blip>
          <a:stretch>
            <a:fillRect/>
          </a:stretch>
        </p:blipFill>
        <p:spPr>
          <a:xfrm>
            <a:off x="14244431" y="2338012"/>
            <a:ext cx="4553842" cy="4553843"/>
          </a:xfrm>
          <a:prstGeom prst="rect">
            <a:avLst/>
          </a:prstGeom>
          <a:ln w="12700">
            <a:miter lim="400000"/>
          </a:ln>
        </p:spPr>
      </p:pic>
      <p:sp>
        <p:nvSpPr>
          <p:cNvPr id="206" name="Preserving data not only is a matter of personal interest for you as a researcher, but it can also be dictated by your home Institution."/>
          <p:cNvSpPr txBox="1"/>
          <p:nvPr/>
        </p:nvSpPr>
        <p:spPr>
          <a:xfrm>
            <a:off x="813824" y="8161936"/>
            <a:ext cx="22756352" cy="12470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90000"/>
              </a:lnSpc>
              <a:spcBef>
                <a:spcPts val="4500"/>
              </a:spcBef>
              <a:defRPr sz="4000">
                <a:solidFill>
                  <a:srgbClr val="000000"/>
                </a:solidFill>
              </a:defRPr>
            </a:lvl1pPr>
          </a:lstStyle>
          <a:p>
            <a:pPr/>
            <a:r>
              <a:t>Preserving data not only is a matter of personal interest for you as a researcher, but it can also be dictated by your home Institution.</a:t>
            </a:r>
          </a:p>
        </p:txBody>
      </p:sp>
      <p:sp>
        <p:nvSpPr>
          <p:cNvPr id="207" name="The Netherlands Code of Conduct of Research Integrity states that research data must be kept for at least 10 years. On top of that, the Utrecht University Policy Framework For Research Data adds a 10 years period after the publication of your paper. For "/>
          <p:cNvSpPr txBox="1"/>
          <p:nvPr/>
        </p:nvSpPr>
        <p:spPr>
          <a:xfrm>
            <a:off x="813824" y="9873334"/>
            <a:ext cx="22756352" cy="23823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90000"/>
              </a:lnSpc>
              <a:spcBef>
                <a:spcPts val="4500"/>
              </a:spcBef>
              <a:defRPr sz="4000">
                <a:solidFill>
                  <a:srgbClr val="000000"/>
                </a:solidFill>
              </a:defRPr>
            </a:pPr>
            <a:r>
              <a:t>The Netherlands Code of Conduct of Research Integrity states that research data must be kept for at least </a:t>
            </a:r>
            <a:r>
              <a:rPr b="1"/>
              <a:t>10 years</a:t>
            </a:r>
            <a:r>
              <a:t>. On top of that, the Utrecht University Policy Framework For Research Data adds a </a:t>
            </a:r>
            <a:r>
              <a:rPr b="1"/>
              <a:t>10 years</a:t>
            </a:r>
            <a:r>
              <a:t> period after the publication of your paper. For medical records, this period extends to </a:t>
            </a:r>
            <a:r>
              <a:rPr b="1"/>
              <a:t>15 years</a:t>
            </a:r>
            <a:r>
              <a:t> or longer and data for drug research must be stored for </a:t>
            </a:r>
            <a:r>
              <a:rPr b="1"/>
              <a:t>20 years</a:t>
            </a:r>
            <a:r>
              <a:t>.</a:t>
            </a:r>
          </a:p>
        </p:txBody>
      </p:sp>
      <p:pic>
        <p:nvPicPr>
          <p:cNvPr id="208" name="researcher.png" descr="researcher.png"/>
          <p:cNvPicPr>
            <a:picLocks noChangeAspect="1"/>
          </p:cNvPicPr>
          <p:nvPr/>
        </p:nvPicPr>
        <p:blipFill>
          <a:blip r:embed="rId3">
            <a:extLst/>
          </a:blip>
          <a:stretch>
            <a:fillRect/>
          </a:stretch>
        </p:blipFill>
        <p:spPr>
          <a:xfrm>
            <a:off x="5412522" y="2338012"/>
            <a:ext cx="4553842" cy="4553843"/>
          </a:xfrm>
          <a:prstGeom prst="rect">
            <a:avLst/>
          </a:prstGeom>
          <a:ln w="12700">
            <a:miter lim="400000"/>
          </a:ln>
        </p:spPr>
      </p:pic>
      <p:sp>
        <p:nvSpPr>
          <p:cNvPr id="209" name="+"/>
          <p:cNvSpPr txBox="1"/>
          <p:nvPr/>
        </p:nvSpPr>
        <p:spPr>
          <a:xfrm>
            <a:off x="11591047" y="3659137"/>
            <a:ext cx="1028701" cy="19115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0">
                <a:solidFill>
                  <a:srgbClr val="000000"/>
                </a:solidFill>
              </a:defRPr>
            </a:lvl1pPr>
          </a:lstStyle>
          <a:p>
            <a:pPr/>
            <a:r>
              <a:t>+</a:t>
            </a:r>
          </a:p>
        </p:txBody>
      </p:sp>
      <p:sp>
        <p:nvSpPr>
          <p:cNvPr id="210" name="Picture can be used mentioning flaticon website"/>
          <p:cNvSpPr txBox="1"/>
          <p:nvPr/>
        </p:nvSpPr>
        <p:spPr>
          <a:xfrm>
            <a:off x="4366361" y="7236212"/>
            <a:ext cx="66461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Picture can be used mentioning flaticon website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A researcher spent 15 years taking thousands of pictures (JPEG) of snails in the region of Uppsala to study the morphology…"/>
          <p:cNvSpPr txBox="1"/>
          <p:nvPr/>
        </p:nvSpPr>
        <p:spPr>
          <a:xfrm>
            <a:off x="4283304" y="5741029"/>
            <a:ext cx="16848126"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A researcher spent 15 years taking thousands of pictures (JPEG) of snails in the region of Uppsala to study the morphology</a:t>
            </a:r>
          </a:p>
          <a:p>
            <a:pPr>
              <a:defRPr>
                <a:solidFill>
                  <a:srgbClr val="000000"/>
                </a:solidFill>
              </a:defRPr>
            </a:pPr>
            <a:r>
              <a:t>of their shell. At the end of the study, she is shocked of finding that hundreds of pictures either appear heavily pixelated or</a:t>
            </a:r>
          </a:p>
          <a:p>
            <a:pPr>
              <a:defRPr>
                <a:solidFill>
                  <a:srgbClr val="000000"/>
                </a:solidFill>
              </a:defRPr>
            </a:pPr>
            <a:r>
              <a:t>are totally unreadable.</a:t>
            </a:r>
          </a:p>
        </p:txBody>
      </p:sp>
      <p:sp>
        <p:nvSpPr>
          <p:cNvPr id="213" name="Can you identify the problem?"/>
          <p:cNvSpPr txBox="1"/>
          <p:nvPr/>
        </p:nvSpPr>
        <p:spPr>
          <a:xfrm>
            <a:off x="9605511" y="8185001"/>
            <a:ext cx="5589652"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Can you identify the problem?</a:t>
            </a:r>
          </a:p>
        </p:txBody>
      </p:sp>
      <p:grpSp>
        <p:nvGrpSpPr>
          <p:cNvPr id="295" name="Group"/>
          <p:cNvGrpSpPr/>
          <p:nvPr/>
        </p:nvGrpSpPr>
        <p:grpSpPr>
          <a:xfrm>
            <a:off x="8098425" y="95452"/>
            <a:ext cx="8187150" cy="5522948"/>
            <a:chOff x="0" y="0"/>
            <a:chExt cx="8187149" cy="5522946"/>
          </a:xfrm>
        </p:grpSpPr>
        <p:pic>
          <p:nvPicPr>
            <p:cNvPr id="214" name="Image" descr="Image"/>
            <p:cNvPicPr>
              <a:picLocks noChangeAspect="1"/>
            </p:cNvPicPr>
            <p:nvPr/>
          </p:nvPicPr>
          <p:blipFill>
            <a:blip r:embed="rId2">
              <a:extLst/>
            </a:blip>
            <a:stretch>
              <a:fillRect/>
            </a:stretch>
          </p:blipFill>
          <p:spPr>
            <a:xfrm>
              <a:off x="0" y="7073"/>
              <a:ext cx="8187150" cy="5444775"/>
            </a:xfrm>
            <a:prstGeom prst="rect">
              <a:avLst/>
            </a:prstGeom>
            <a:ln w="12700" cap="flat">
              <a:noFill/>
              <a:miter lim="400000"/>
            </a:ln>
            <a:effectLst/>
          </p:spPr>
        </p:pic>
        <p:sp>
          <p:nvSpPr>
            <p:cNvPr id="215" name="Square"/>
            <p:cNvSpPr/>
            <p:nvPr/>
          </p:nvSpPr>
          <p:spPr>
            <a:xfrm>
              <a:off x="1171575" y="93624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6" name="Square"/>
            <p:cNvSpPr/>
            <p:nvPr/>
          </p:nvSpPr>
          <p:spPr>
            <a:xfrm>
              <a:off x="2771746" y="936244"/>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7" name="Square"/>
            <p:cNvSpPr/>
            <p:nvPr/>
          </p:nvSpPr>
          <p:spPr>
            <a:xfrm>
              <a:off x="3501342" y="4559221"/>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8" name="Square"/>
            <p:cNvSpPr/>
            <p:nvPr/>
          </p:nvSpPr>
          <p:spPr>
            <a:xfrm>
              <a:off x="3398018" y="3377167"/>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9" name="Square"/>
            <p:cNvSpPr/>
            <p:nvPr/>
          </p:nvSpPr>
          <p:spPr>
            <a:xfrm>
              <a:off x="2498825" y="2979233"/>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0" name="Square"/>
            <p:cNvSpPr/>
            <p:nvPr/>
          </p:nvSpPr>
          <p:spPr>
            <a:xfrm>
              <a:off x="2602149" y="308255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1" name="Square"/>
            <p:cNvSpPr/>
            <p:nvPr/>
          </p:nvSpPr>
          <p:spPr>
            <a:xfrm>
              <a:off x="5602771" y="1282667"/>
              <a:ext cx="199781" cy="199781"/>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2" name="Square"/>
            <p:cNvSpPr/>
            <p:nvPr/>
          </p:nvSpPr>
          <p:spPr>
            <a:xfrm>
              <a:off x="5224116" y="2979233"/>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3" name="Square"/>
            <p:cNvSpPr/>
            <p:nvPr/>
          </p:nvSpPr>
          <p:spPr>
            <a:xfrm>
              <a:off x="5057532" y="308255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4" name="Square"/>
            <p:cNvSpPr/>
            <p:nvPr/>
          </p:nvSpPr>
          <p:spPr>
            <a:xfrm>
              <a:off x="5224116" y="3222934"/>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5" name="Square"/>
            <p:cNvSpPr/>
            <p:nvPr/>
          </p:nvSpPr>
          <p:spPr>
            <a:xfrm>
              <a:off x="3398018" y="2400858"/>
              <a:ext cx="199781"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6" name="Square"/>
            <p:cNvSpPr/>
            <p:nvPr/>
          </p:nvSpPr>
          <p:spPr>
            <a:xfrm>
              <a:off x="3501342" y="2504182"/>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7" name="Square"/>
            <p:cNvSpPr/>
            <p:nvPr/>
          </p:nvSpPr>
          <p:spPr>
            <a:xfrm>
              <a:off x="3604666" y="2607507"/>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8" name="Square"/>
            <p:cNvSpPr/>
            <p:nvPr/>
          </p:nvSpPr>
          <p:spPr>
            <a:xfrm>
              <a:off x="3398018" y="2629570"/>
              <a:ext cx="199781" cy="199781"/>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9" name="Square"/>
            <p:cNvSpPr/>
            <p:nvPr/>
          </p:nvSpPr>
          <p:spPr>
            <a:xfrm>
              <a:off x="3501342" y="273289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0" name="Square"/>
            <p:cNvSpPr/>
            <p:nvPr/>
          </p:nvSpPr>
          <p:spPr>
            <a:xfrm>
              <a:off x="3604666" y="2732894"/>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1" name="Square"/>
            <p:cNvSpPr/>
            <p:nvPr/>
          </p:nvSpPr>
          <p:spPr>
            <a:xfrm>
              <a:off x="5224116" y="3447355"/>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2" name="Square"/>
            <p:cNvSpPr/>
            <p:nvPr/>
          </p:nvSpPr>
          <p:spPr>
            <a:xfrm>
              <a:off x="2498825" y="308255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3" name="Square"/>
            <p:cNvSpPr/>
            <p:nvPr/>
          </p:nvSpPr>
          <p:spPr>
            <a:xfrm>
              <a:off x="2771746" y="215715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4" name="Square"/>
            <p:cNvSpPr/>
            <p:nvPr/>
          </p:nvSpPr>
          <p:spPr>
            <a:xfrm>
              <a:off x="5224116" y="367177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5" name="Square"/>
            <p:cNvSpPr/>
            <p:nvPr/>
          </p:nvSpPr>
          <p:spPr>
            <a:xfrm>
              <a:off x="531447" y="2979233"/>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6" name="Square"/>
            <p:cNvSpPr/>
            <p:nvPr/>
          </p:nvSpPr>
          <p:spPr>
            <a:xfrm>
              <a:off x="5425342" y="367177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7" name="Square"/>
            <p:cNvSpPr/>
            <p:nvPr/>
          </p:nvSpPr>
          <p:spPr>
            <a:xfrm>
              <a:off x="4501448" y="1467626"/>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8" name="Square"/>
            <p:cNvSpPr/>
            <p:nvPr/>
          </p:nvSpPr>
          <p:spPr>
            <a:xfrm>
              <a:off x="6561910" y="4298651"/>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9" name="Square"/>
            <p:cNvSpPr/>
            <p:nvPr/>
          </p:nvSpPr>
          <p:spPr>
            <a:xfrm>
              <a:off x="4668033" y="1685119"/>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0" name="Square"/>
            <p:cNvSpPr/>
            <p:nvPr/>
          </p:nvSpPr>
          <p:spPr>
            <a:xfrm>
              <a:off x="2602149" y="936244"/>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1" name="Square"/>
            <p:cNvSpPr/>
            <p:nvPr/>
          </p:nvSpPr>
          <p:spPr>
            <a:xfrm>
              <a:off x="2498825" y="936244"/>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2" name="Square"/>
            <p:cNvSpPr/>
            <p:nvPr/>
          </p:nvSpPr>
          <p:spPr>
            <a:xfrm>
              <a:off x="3398018" y="1837846"/>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3" name="Square"/>
            <p:cNvSpPr/>
            <p:nvPr/>
          </p:nvSpPr>
          <p:spPr>
            <a:xfrm>
              <a:off x="2228013" y="4559221"/>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4" name="Square"/>
            <p:cNvSpPr/>
            <p:nvPr/>
          </p:nvSpPr>
          <p:spPr>
            <a:xfrm>
              <a:off x="827562" y="93624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5" name="Square"/>
            <p:cNvSpPr/>
            <p:nvPr/>
          </p:nvSpPr>
          <p:spPr>
            <a:xfrm>
              <a:off x="2461773" y="273289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6" name="Square"/>
            <p:cNvSpPr/>
            <p:nvPr/>
          </p:nvSpPr>
          <p:spPr>
            <a:xfrm>
              <a:off x="531447" y="3222934"/>
              <a:ext cx="199781"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7" name="Square"/>
            <p:cNvSpPr/>
            <p:nvPr/>
          </p:nvSpPr>
          <p:spPr>
            <a:xfrm>
              <a:off x="4359566" y="3082557"/>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8" name="Square"/>
            <p:cNvSpPr/>
            <p:nvPr/>
          </p:nvSpPr>
          <p:spPr>
            <a:xfrm>
              <a:off x="3288367" y="2607507"/>
              <a:ext cx="199782" cy="199781"/>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49" name="Square"/>
            <p:cNvSpPr/>
            <p:nvPr/>
          </p:nvSpPr>
          <p:spPr>
            <a:xfrm>
              <a:off x="5425342" y="322293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0" name="Square"/>
            <p:cNvSpPr/>
            <p:nvPr/>
          </p:nvSpPr>
          <p:spPr>
            <a:xfrm>
              <a:off x="1688197" y="1685119"/>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1" name="Square"/>
            <p:cNvSpPr/>
            <p:nvPr/>
          </p:nvSpPr>
          <p:spPr>
            <a:xfrm>
              <a:off x="6458585" y="460862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2" name="Square"/>
            <p:cNvSpPr/>
            <p:nvPr/>
          </p:nvSpPr>
          <p:spPr>
            <a:xfrm>
              <a:off x="2771746" y="2504182"/>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3" name="Square"/>
            <p:cNvSpPr/>
            <p:nvPr/>
          </p:nvSpPr>
          <p:spPr>
            <a:xfrm>
              <a:off x="4501448" y="1685119"/>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4" name="Square"/>
            <p:cNvSpPr/>
            <p:nvPr/>
          </p:nvSpPr>
          <p:spPr>
            <a:xfrm>
              <a:off x="634771" y="3394410"/>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5" name="Square"/>
            <p:cNvSpPr/>
            <p:nvPr/>
          </p:nvSpPr>
          <p:spPr>
            <a:xfrm>
              <a:off x="964927" y="1685119"/>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6" name="Square"/>
            <p:cNvSpPr/>
            <p:nvPr/>
          </p:nvSpPr>
          <p:spPr>
            <a:xfrm>
              <a:off x="5425342" y="3082557"/>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7" name="Square"/>
            <p:cNvSpPr/>
            <p:nvPr/>
          </p:nvSpPr>
          <p:spPr>
            <a:xfrm>
              <a:off x="6665234" y="4505300"/>
              <a:ext cx="199781" cy="199781"/>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8" name="Square"/>
            <p:cNvSpPr/>
            <p:nvPr/>
          </p:nvSpPr>
          <p:spPr>
            <a:xfrm>
              <a:off x="964927" y="93624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9" name="Square"/>
            <p:cNvSpPr/>
            <p:nvPr/>
          </p:nvSpPr>
          <p:spPr>
            <a:xfrm>
              <a:off x="6665234" y="4559221"/>
              <a:ext cx="199781"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0" name="Square"/>
            <p:cNvSpPr/>
            <p:nvPr/>
          </p:nvSpPr>
          <p:spPr>
            <a:xfrm>
              <a:off x="3288367" y="2400858"/>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1" name="Square"/>
            <p:cNvSpPr/>
            <p:nvPr/>
          </p:nvSpPr>
          <p:spPr>
            <a:xfrm>
              <a:off x="5057532" y="3538330"/>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2" name="Square"/>
            <p:cNvSpPr/>
            <p:nvPr/>
          </p:nvSpPr>
          <p:spPr>
            <a:xfrm>
              <a:off x="4501448" y="1902612"/>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3" name="Square"/>
            <p:cNvSpPr/>
            <p:nvPr/>
          </p:nvSpPr>
          <p:spPr>
            <a:xfrm>
              <a:off x="6561910" y="1467626"/>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4" name="Square"/>
            <p:cNvSpPr/>
            <p:nvPr/>
          </p:nvSpPr>
          <p:spPr>
            <a:xfrm>
              <a:off x="5425342" y="3377167"/>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5" name="Square"/>
            <p:cNvSpPr/>
            <p:nvPr/>
          </p:nvSpPr>
          <p:spPr>
            <a:xfrm>
              <a:off x="6458585" y="4298651"/>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6" name="Square"/>
            <p:cNvSpPr/>
            <p:nvPr/>
          </p:nvSpPr>
          <p:spPr>
            <a:xfrm>
              <a:off x="5425342" y="3538330"/>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7" name="Square"/>
            <p:cNvSpPr/>
            <p:nvPr/>
          </p:nvSpPr>
          <p:spPr>
            <a:xfrm>
              <a:off x="4359566" y="1282667"/>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8" name="Square"/>
            <p:cNvSpPr/>
            <p:nvPr/>
          </p:nvSpPr>
          <p:spPr>
            <a:xfrm>
              <a:off x="4501448" y="1282667"/>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9" name="Square"/>
            <p:cNvSpPr/>
            <p:nvPr/>
          </p:nvSpPr>
          <p:spPr>
            <a:xfrm>
              <a:off x="4359566" y="4882448"/>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0" name="Square"/>
            <p:cNvSpPr/>
            <p:nvPr/>
          </p:nvSpPr>
          <p:spPr>
            <a:xfrm>
              <a:off x="1378224" y="3870593"/>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1" name="Square"/>
            <p:cNvSpPr/>
            <p:nvPr/>
          </p:nvSpPr>
          <p:spPr>
            <a:xfrm>
              <a:off x="4359566" y="1467626"/>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2" name="Square"/>
            <p:cNvSpPr/>
            <p:nvPr/>
          </p:nvSpPr>
          <p:spPr>
            <a:xfrm>
              <a:off x="827562" y="4038684"/>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3" name="Square"/>
            <p:cNvSpPr/>
            <p:nvPr/>
          </p:nvSpPr>
          <p:spPr>
            <a:xfrm>
              <a:off x="2978394" y="2979233"/>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4" name="Square"/>
            <p:cNvSpPr/>
            <p:nvPr/>
          </p:nvSpPr>
          <p:spPr>
            <a:xfrm>
              <a:off x="3914971" y="2504182"/>
              <a:ext cx="199781"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5" name="Square"/>
            <p:cNvSpPr/>
            <p:nvPr/>
          </p:nvSpPr>
          <p:spPr>
            <a:xfrm>
              <a:off x="1378224" y="936244"/>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6" name="Square"/>
            <p:cNvSpPr/>
            <p:nvPr/>
          </p:nvSpPr>
          <p:spPr>
            <a:xfrm>
              <a:off x="6561910" y="4298651"/>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7" name="Square"/>
            <p:cNvSpPr/>
            <p:nvPr/>
          </p:nvSpPr>
          <p:spPr>
            <a:xfrm>
              <a:off x="7411699" y="371726"/>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8" name="Square"/>
            <p:cNvSpPr/>
            <p:nvPr/>
          </p:nvSpPr>
          <p:spPr>
            <a:xfrm>
              <a:off x="7411699" y="205142"/>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9" name="Square"/>
            <p:cNvSpPr/>
            <p:nvPr/>
          </p:nvSpPr>
          <p:spPr>
            <a:xfrm>
              <a:off x="7411699" y="0"/>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0" name="Square"/>
            <p:cNvSpPr/>
            <p:nvPr/>
          </p:nvSpPr>
          <p:spPr>
            <a:xfrm>
              <a:off x="634771" y="308255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1" name="Square"/>
            <p:cNvSpPr/>
            <p:nvPr/>
          </p:nvSpPr>
          <p:spPr>
            <a:xfrm>
              <a:off x="738095" y="3185882"/>
              <a:ext cx="199782" cy="199781"/>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2" name="Square"/>
            <p:cNvSpPr/>
            <p:nvPr/>
          </p:nvSpPr>
          <p:spPr>
            <a:xfrm>
              <a:off x="841420" y="3289206"/>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3" name="Square"/>
            <p:cNvSpPr/>
            <p:nvPr/>
          </p:nvSpPr>
          <p:spPr>
            <a:xfrm>
              <a:off x="944744" y="3392530"/>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4" name="Square"/>
            <p:cNvSpPr/>
            <p:nvPr/>
          </p:nvSpPr>
          <p:spPr>
            <a:xfrm>
              <a:off x="6665234" y="4401975"/>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5" name="Square"/>
            <p:cNvSpPr/>
            <p:nvPr/>
          </p:nvSpPr>
          <p:spPr>
            <a:xfrm>
              <a:off x="6768558" y="4505300"/>
              <a:ext cx="199781" cy="199781"/>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6" name="Square"/>
            <p:cNvSpPr/>
            <p:nvPr/>
          </p:nvSpPr>
          <p:spPr>
            <a:xfrm>
              <a:off x="6871882" y="4608624"/>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7" name="Square"/>
            <p:cNvSpPr/>
            <p:nvPr/>
          </p:nvSpPr>
          <p:spPr>
            <a:xfrm>
              <a:off x="6975206" y="4711948"/>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8" name="Square"/>
            <p:cNvSpPr/>
            <p:nvPr/>
          </p:nvSpPr>
          <p:spPr>
            <a:xfrm>
              <a:off x="6561910" y="4401975"/>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9" name="Square"/>
            <p:cNvSpPr/>
            <p:nvPr/>
          </p:nvSpPr>
          <p:spPr>
            <a:xfrm>
              <a:off x="6665234" y="4505300"/>
              <a:ext cx="199781"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0" name="Square"/>
            <p:cNvSpPr/>
            <p:nvPr/>
          </p:nvSpPr>
          <p:spPr>
            <a:xfrm>
              <a:off x="6768558" y="4608624"/>
              <a:ext cx="199781"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1" name="Square"/>
            <p:cNvSpPr/>
            <p:nvPr/>
          </p:nvSpPr>
          <p:spPr>
            <a:xfrm>
              <a:off x="6871882" y="4711948"/>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2" name="Square"/>
            <p:cNvSpPr/>
            <p:nvPr/>
          </p:nvSpPr>
          <p:spPr>
            <a:xfrm>
              <a:off x="6975206" y="4815273"/>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3" name="Rectangle"/>
            <p:cNvSpPr txBox="1"/>
            <p:nvPr/>
          </p:nvSpPr>
          <p:spPr>
            <a:xfrm>
              <a:off x="3819806" y="5044266"/>
              <a:ext cx="547537" cy="375357"/>
            </a:xfrm>
            <a:prstGeom prst="rect">
              <a:avLst/>
            </a:prstGeom>
            <a:noFill/>
            <a:ln w="12700" cap="flat">
              <a:noFill/>
              <a:miter lim="400000"/>
            </a:ln>
            <a:effectLst/>
          </p:spPr>
          <p:txBody>
            <a:bodyPr wrap="square" lIns="50800" tIns="50800" rIns="50800" bIns="50800" numCol="1" anchor="ctr">
              <a:noAutofit/>
            </a:bodyPr>
            <a:lstStyle/>
            <a:p>
              <a:pPr/>
            </a:p>
          </p:txBody>
        </p:sp>
        <p:sp>
          <p:nvSpPr>
            <p:cNvPr id="294" name="Rectangle"/>
            <p:cNvSpPr txBox="1"/>
            <p:nvPr/>
          </p:nvSpPr>
          <p:spPr>
            <a:xfrm>
              <a:off x="3923130" y="5147590"/>
              <a:ext cx="547537" cy="375357"/>
            </a:xfrm>
            <a:prstGeom prst="rect">
              <a:avLst/>
            </a:prstGeom>
            <a:noFill/>
            <a:ln w="12700" cap="flat">
              <a:noFill/>
              <a:miter lim="400000"/>
            </a:ln>
            <a:effectLst/>
          </p:spPr>
          <p:txBody>
            <a:bodyPr wrap="square" lIns="50800" tIns="50800" rIns="50800" bIns="50800" numCol="1" anchor="ctr">
              <a:noAutofit/>
            </a:bodyPr>
            <a:lstStyle/>
            <a:p>
              <a:pPr/>
            </a:p>
          </p:txBody>
        </p:sp>
      </p:grpSp>
      <p:sp>
        <p:nvSpPr>
          <p:cNvPr id="296" name="Outdated media"/>
          <p:cNvSpPr txBox="1"/>
          <p:nvPr/>
        </p:nvSpPr>
        <p:spPr>
          <a:xfrm>
            <a:off x="784383" y="9050739"/>
            <a:ext cx="238028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media</a:t>
            </a:r>
          </a:p>
        </p:txBody>
      </p:sp>
      <p:sp>
        <p:nvSpPr>
          <p:cNvPr id="297" name="Outdated file format"/>
          <p:cNvSpPr txBox="1"/>
          <p:nvPr/>
        </p:nvSpPr>
        <p:spPr>
          <a:xfrm>
            <a:off x="4565969" y="9050739"/>
            <a:ext cx="290484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file format</a:t>
            </a:r>
          </a:p>
        </p:txBody>
      </p:sp>
      <p:sp>
        <p:nvSpPr>
          <p:cNvPr id="298" name="Defective media"/>
          <p:cNvSpPr txBox="1"/>
          <p:nvPr/>
        </p:nvSpPr>
        <p:spPr>
          <a:xfrm>
            <a:off x="8872116" y="9050739"/>
            <a:ext cx="237388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Defective media</a:t>
            </a:r>
          </a:p>
        </p:txBody>
      </p:sp>
      <p:sp>
        <p:nvSpPr>
          <p:cNvPr id="299" name="Bit Rot"/>
          <p:cNvSpPr txBox="1"/>
          <p:nvPr/>
        </p:nvSpPr>
        <p:spPr>
          <a:xfrm>
            <a:off x="13834461" y="9067010"/>
            <a:ext cx="111475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Bit Rot</a:t>
            </a:r>
          </a:p>
        </p:txBody>
      </p:sp>
      <p:sp>
        <p:nvSpPr>
          <p:cNvPr id="300" name="Data Repository oblivion"/>
          <p:cNvSpPr txBox="1"/>
          <p:nvPr/>
        </p:nvSpPr>
        <p:spPr>
          <a:xfrm>
            <a:off x="17387845" y="9050739"/>
            <a:ext cx="351383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Data Repository oblivion</a:t>
            </a:r>
          </a:p>
        </p:txBody>
      </p:sp>
      <p:sp>
        <p:nvSpPr>
          <p:cNvPr id="301" name="Incorrect, the researcher…"/>
          <p:cNvSpPr txBox="1"/>
          <p:nvPr/>
        </p:nvSpPr>
        <p:spPr>
          <a:xfrm>
            <a:off x="247821" y="9578273"/>
            <a:ext cx="3453410" cy="7792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researcher</a:t>
            </a:r>
          </a:p>
          <a:p>
            <a:pPr defTabSz="825500">
              <a:defRPr sz="2200">
                <a:solidFill>
                  <a:srgbClr val="FFFFFF"/>
                </a:solidFill>
                <a:latin typeface="Helvetica Neue Medium"/>
                <a:ea typeface="Helvetica Neue Medium"/>
                <a:cs typeface="Helvetica Neue Medium"/>
                <a:sym typeface="Helvetica Neue Medium"/>
              </a:defRPr>
            </a:pPr>
            <a:r>
              <a:t>can still access her media</a:t>
            </a:r>
          </a:p>
        </p:txBody>
      </p:sp>
      <p:sp>
        <p:nvSpPr>
          <p:cNvPr id="302" name="Incorrect, the researcher…"/>
          <p:cNvSpPr txBox="1"/>
          <p:nvPr/>
        </p:nvSpPr>
        <p:spPr>
          <a:xfrm>
            <a:off x="8420225" y="9608593"/>
            <a:ext cx="3277668"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researcher</a:t>
            </a:r>
          </a:p>
          <a:p>
            <a:pPr defTabSz="825500">
              <a:defRPr sz="2200">
                <a:solidFill>
                  <a:srgbClr val="FFFFFF"/>
                </a:solidFill>
                <a:latin typeface="Helvetica Neue Medium"/>
                <a:ea typeface="Helvetica Neue Medium"/>
                <a:cs typeface="Helvetica Neue Medium"/>
                <a:sym typeface="Helvetica Neue Medium"/>
              </a:defRPr>
            </a:pPr>
            <a:r>
              <a:t>can still access </a:t>
            </a:r>
          </a:p>
          <a:p>
            <a:pPr defTabSz="825500">
              <a:defRPr sz="2200">
                <a:solidFill>
                  <a:srgbClr val="FFFFFF"/>
                </a:solidFill>
                <a:latin typeface="Helvetica Neue Medium"/>
                <a:ea typeface="Helvetica Neue Medium"/>
                <a:cs typeface="Helvetica Neue Medium"/>
                <a:sym typeface="Helvetica Neue Medium"/>
              </a:defRPr>
            </a:pPr>
            <a:r>
              <a:t>her media</a:t>
            </a:r>
          </a:p>
        </p:txBody>
      </p:sp>
      <p:sp>
        <p:nvSpPr>
          <p:cNvPr id="303" name="Incorrect, JPEG is still in…"/>
          <p:cNvSpPr txBox="1"/>
          <p:nvPr/>
        </p:nvSpPr>
        <p:spPr>
          <a:xfrm>
            <a:off x="4348685" y="9608593"/>
            <a:ext cx="3339415" cy="7792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JPEG is still in </a:t>
            </a:r>
          </a:p>
          <a:p>
            <a:pPr defTabSz="825500">
              <a:defRPr sz="2200">
                <a:solidFill>
                  <a:srgbClr val="FFFFFF"/>
                </a:solidFill>
                <a:latin typeface="Helvetica Neue Medium"/>
                <a:ea typeface="Helvetica Neue Medium"/>
                <a:cs typeface="Helvetica Neue Medium"/>
                <a:sym typeface="Helvetica Neue Medium"/>
              </a:defRPr>
            </a:pPr>
            <a:r>
              <a:t>Use</a:t>
            </a:r>
          </a:p>
        </p:txBody>
      </p:sp>
      <p:sp>
        <p:nvSpPr>
          <p:cNvPr id="304" name="Incorrect, the researcher…"/>
          <p:cNvSpPr txBox="1"/>
          <p:nvPr/>
        </p:nvSpPr>
        <p:spPr>
          <a:xfrm>
            <a:off x="17505929" y="9608593"/>
            <a:ext cx="3277668"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researcher</a:t>
            </a:r>
          </a:p>
          <a:p>
            <a:pPr defTabSz="825500">
              <a:defRPr sz="2200">
                <a:solidFill>
                  <a:srgbClr val="FFFFFF"/>
                </a:solidFill>
                <a:latin typeface="Helvetica Neue Medium"/>
                <a:ea typeface="Helvetica Neue Medium"/>
                <a:cs typeface="Helvetica Neue Medium"/>
                <a:sym typeface="Helvetica Neue Medium"/>
              </a:defRPr>
            </a:pPr>
            <a:r>
              <a:t>well remember her</a:t>
            </a:r>
          </a:p>
          <a:p>
            <a:pPr defTabSz="825500">
              <a:defRPr sz="2200">
                <a:solidFill>
                  <a:srgbClr val="FFFFFF"/>
                </a:solidFill>
                <a:latin typeface="Helvetica Neue Medium"/>
                <a:ea typeface="Helvetica Neue Medium"/>
                <a:cs typeface="Helvetica Neue Medium"/>
                <a:sym typeface="Helvetica Neue Medium"/>
              </a:defRPr>
            </a:pPr>
            <a:r>
              <a:t>data location</a:t>
            </a:r>
          </a:p>
        </p:txBody>
      </p:sp>
      <p:sp>
        <p:nvSpPr>
          <p:cNvPr id="305" name="Correct, the unridable…"/>
          <p:cNvSpPr txBox="1"/>
          <p:nvPr/>
        </p:nvSpPr>
        <p:spPr>
          <a:xfrm>
            <a:off x="12543724" y="9737284"/>
            <a:ext cx="3773603" cy="2836696"/>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the unridable </a:t>
            </a:r>
          </a:p>
          <a:p>
            <a:pPr defTabSz="825500">
              <a:defRPr sz="2200">
                <a:solidFill>
                  <a:srgbClr val="FFFFFF"/>
                </a:solidFill>
                <a:latin typeface="Helvetica Neue Medium"/>
                <a:ea typeface="Helvetica Neue Medium"/>
                <a:cs typeface="Helvetica Neue Medium"/>
                <a:sym typeface="Helvetica Neue Medium"/>
              </a:defRPr>
            </a:pPr>
            <a:r>
              <a:t>pixels are a typical </a:t>
            </a:r>
          </a:p>
          <a:p>
            <a:pPr defTabSz="825500">
              <a:defRPr sz="2200">
                <a:solidFill>
                  <a:srgbClr val="FFFFFF"/>
                </a:solidFill>
                <a:latin typeface="Helvetica Neue Medium"/>
                <a:ea typeface="Helvetica Neue Medium"/>
                <a:cs typeface="Helvetica Neue Medium"/>
                <a:sym typeface="Helvetica Neue Medium"/>
              </a:defRPr>
            </a:pPr>
            <a:r>
              <a:t>sign of bit rot. SOLUTION: </a:t>
            </a:r>
          </a:p>
          <a:p>
            <a:pPr defTabSz="825500">
              <a:defRPr sz="2200">
                <a:solidFill>
                  <a:srgbClr val="FFFFFF"/>
                </a:solidFill>
                <a:latin typeface="Helvetica Neue Medium"/>
                <a:ea typeface="Helvetica Neue Medium"/>
                <a:cs typeface="Helvetica Neue Medium"/>
                <a:sym typeface="Helvetica Neue Medium"/>
              </a:defRPr>
            </a:pPr>
            <a:r>
              <a:t>multiple backups and </a:t>
            </a:r>
          </a:p>
          <a:p>
            <a:pPr defTabSz="825500">
              <a:defRPr sz="2200">
                <a:solidFill>
                  <a:srgbClr val="FFFFFF"/>
                </a:solidFill>
                <a:latin typeface="Helvetica Neue Medium"/>
                <a:ea typeface="Helvetica Neue Medium"/>
                <a:cs typeface="Helvetica Neue Medium"/>
                <a:sym typeface="Helvetica Neue Medium"/>
              </a:defRPr>
            </a:pPr>
            <a:r>
              <a:t>Performing checksum (a</a:t>
            </a:r>
          </a:p>
          <a:p>
            <a:pPr defTabSz="825500">
              <a:defRPr sz="2200">
                <a:solidFill>
                  <a:srgbClr val="FFFFFF"/>
                </a:solidFill>
                <a:latin typeface="Helvetica Neue Medium"/>
                <a:ea typeface="Helvetica Neue Medium"/>
                <a:cs typeface="Helvetica Neue Medium"/>
                <a:sym typeface="Helvetica Neue Medium"/>
              </a:defRPr>
            </a:pPr>
            <a:r>
              <a:t>Sort of comparison between</a:t>
            </a:r>
          </a:p>
          <a:p>
            <a:pPr defTabSz="825500">
              <a:defRPr sz="2200">
                <a:solidFill>
                  <a:srgbClr val="FFFFFF"/>
                </a:solidFill>
                <a:latin typeface="Helvetica Neue Medium"/>
                <a:ea typeface="Helvetica Neue Medium"/>
                <a:cs typeface="Helvetica Neue Medium"/>
                <a:sym typeface="Helvetica Neue Medium"/>
              </a:defRPr>
            </a:pPr>
            <a:r>
              <a:t>Identical data copies) can</a:t>
            </a:r>
          </a:p>
          <a:p>
            <a:pPr defTabSz="825500">
              <a:defRPr sz="2200">
                <a:solidFill>
                  <a:srgbClr val="FFFFFF"/>
                </a:solidFill>
                <a:latin typeface="Helvetica Neue Medium"/>
                <a:ea typeface="Helvetica Neue Medium"/>
                <a:cs typeface="Helvetica Neue Medium"/>
                <a:sym typeface="Helvetica Neue Medium"/>
              </a:defRPr>
            </a:pPr>
            <a:r>
              <a:t>Effectively prevent bit rot</a:t>
            </a:r>
          </a:p>
        </p:txBody>
      </p:sp>
      <p:sp>
        <p:nvSpPr>
          <p:cNvPr id="306" name="Media Loss"/>
          <p:cNvSpPr txBox="1"/>
          <p:nvPr/>
        </p:nvSpPr>
        <p:spPr>
          <a:xfrm>
            <a:off x="22177684" y="9067010"/>
            <a:ext cx="1753008"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Media Loss</a:t>
            </a:r>
          </a:p>
        </p:txBody>
      </p:sp>
      <p:sp>
        <p:nvSpPr>
          <p:cNvPr id="307" name="Incorrect, the data…"/>
          <p:cNvSpPr txBox="1"/>
          <p:nvPr/>
        </p:nvSpPr>
        <p:spPr>
          <a:xfrm>
            <a:off x="21972199" y="9608593"/>
            <a:ext cx="2163980"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data</a:t>
            </a:r>
          </a:p>
          <a:p>
            <a:pPr defTabSz="825500">
              <a:defRPr sz="2200">
                <a:solidFill>
                  <a:srgbClr val="FFFFFF"/>
                </a:solidFill>
                <a:latin typeface="Helvetica Neue Medium"/>
                <a:ea typeface="Helvetica Neue Medium"/>
                <a:cs typeface="Helvetica Neue Medium"/>
                <a:sym typeface="Helvetica Neue Medium"/>
              </a:defRPr>
            </a:pPr>
            <a:r>
              <a:t>Is still there </a:t>
            </a:r>
          </a:p>
        </p:txBody>
      </p:sp>
      <p:grpSp>
        <p:nvGrpSpPr>
          <p:cNvPr id="310" name="Bit Rot…"/>
          <p:cNvGrpSpPr/>
          <p:nvPr/>
        </p:nvGrpSpPr>
        <p:grpSpPr>
          <a:xfrm>
            <a:off x="59927" y="152449"/>
            <a:ext cx="2552701" cy="1413867"/>
            <a:chOff x="0" y="0"/>
            <a:chExt cx="2552700" cy="1413865"/>
          </a:xfrm>
        </p:grpSpPr>
        <p:sp>
          <p:nvSpPr>
            <p:cNvPr id="309" name="Bit Rot…"/>
            <p:cNvSpPr txBox="1"/>
            <p:nvPr/>
          </p:nvSpPr>
          <p:spPr>
            <a:xfrm>
              <a:off x="215900" y="139700"/>
              <a:ext cx="2120900" cy="8550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Bit Rot</a:t>
              </a:r>
            </a:p>
            <a:p>
              <a:pPr/>
              <a:r>
                <a:t>(semi-fictional)</a:t>
              </a:r>
            </a:p>
          </p:txBody>
        </p:sp>
        <p:pic>
          <p:nvPicPr>
            <p:cNvPr id="308" name="Bit Rot… Bit Rot(semi-fictional)" descr="Bit Rot… Bit Rot(semi-fictional)"/>
            <p:cNvPicPr>
              <a:picLocks noChangeAspect="0"/>
            </p:cNvPicPr>
            <p:nvPr/>
          </p:nvPicPr>
          <p:blipFill>
            <a:blip r:embed="rId3">
              <a:extLst/>
            </a:blip>
            <a:stretch>
              <a:fillRect/>
            </a:stretch>
          </p:blipFill>
          <p:spPr>
            <a:xfrm>
              <a:off x="0" y="0"/>
              <a:ext cx="2552700" cy="1413866"/>
            </a:xfrm>
            <a:prstGeom prst="rect">
              <a:avLst/>
            </a:prstGeom>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2" name="Image" descr="Image"/>
          <p:cNvPicPr>
            <a:picLocks noChangeAspect="1"/>
          </p:cNvPicPr>
          <p:nvPr/>
        </p:nvPicPr>
        <p:blipFill>
          <a:blip r:embed="rId2">
            <a:extLst/>
          </a:blip>
          <a:stretch>
            <a:fillRect/>
          </a:stretch>
        </p:blipFill>
        <p:spPr>
          <a:xfrm>
            <a:off x="7380592" y="130833"/>
            <a:ext cx="9622816" cy="4998866"/>
          </a:xfrm>
          <a:prstGeom prst="rect">
            <a:avLst/>
          </a:prstGeom>
          <a:ln w="12700">
            <a:miter lim="400000"/>
          </a:ln>
        </p:spPr>
      </p:pic>
      <p:sp>
        <p:nvSpPr>
          <p:cNvPr id="313" name="In 2014 a fire temporarily knocked out the Samsung datacenter in Gwacheon (South Korea).…"/>
          <p:cNvSpPr txBox="1"/>
          <p:nvPr/>
        </p:nvSpPr>
        <p:spPr>
          <a:xfrm>
            <a:off x="5503383" y="5335507"/>
            <a:ext cx="1334841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In 2014 a fire temporarily knocked out the Samsung datacenter in Gwacheon (South Korea).</a:t>
            </a:r>
          </a:p>
          <a:p>
            <a:pPr>
              <a:defRPr>
                <a:solidFill>
                  <a:srgbClr val="000000"/>
                </a:solidFill>
              </a:defRPr>
            </a:pPr>
            <a:r>
              <a:t>The accident affected connectivity of any Samsung device requiring Samsung servers to operate.</a:t>
            </a:r>
          </a:p>
          <a:p>
            <a:pPr>
              <a:defRPr>
                <a:solidFill>
                  <a:srgbClr val="000000"/>
                </a:solidFill>
              </a:defRPr>
            </a:pPr>
            <a:r>
              <a:t>This was one of the most famous case of potentially catastrophic Media Loss in those years.</a:t>
            </a:r>
          </a:p>
        </p:txBody>
      </p:sp>
      <p:sp>
        <p:nvSpPr>
          <p:cNvPr id="314" name="Which strategy could you apply to prevent the problem?"/>
          <p:cNvSpPr txBox="1"/>
          <p:nvPr/>
        </p:nvSpPr>
        <p:spPr>
          <a:xfrm>
            <a:off x="6761744" y="7967940"/>
            <a:ext cx="1028928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Which strategy could you apply to prevent the problem?</a:t>
            </a:r>
          </a:p>
        </p:txBody>
      </p:sp>
      <p:sp>
        <p:nvSpPr>
          <p:cNvPr id="315" name="Multiple backups"/>
          <p:cNvSpPr txBox="1"/>
          <p:nvPr/>
        </p:nvSpPr>
        <p:spPr>
          <a:xfrm>
            <a:off x="970778" y="8626392"/>
            <a:ext cx="25098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Multiple backups</a:t>
            </a:r>
          </a:p>
        </p:txBody>
      </p:sp>
      <p:sp>
        <p:nvSpPr>
          <p:cNvPr id="316" name="Common File formats"/>
          <p:cNvSpPr txBox="1"/>
          <p:nvPr/>
        </p:nvSpPr>
        <p:spPr>
          <a:xfrm>
            <a:off x="5009833" y="8675901"/>
            <a:ext cx="31194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Common File formats</a:t>
            </a:r>
          </a:p>
        </p:txBody>
      </p:sp>
      <p:sp>
        <p:nvSpPr>
          <p:cNvPr id="317" name="Checksum"/>
          <p:cNvSpPr txBox="1"/>
          <p:nvPr/>
        </p:nvSpPr>
        <p:spPr>
          <a:xfrm>
            <a:off x="10203515" y="8668363"/>
            <a:ext cx="163474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Checksum</a:t>
            </a:r>
          </a:p>
        </p:txBody>
      </p:sp>
      <p:sp>
        <p:nvSpPr>
          <p:cNvPr id="318" name="Update File formats"/>
          <p:cNvSpPr txBox="1"/>
          <p:nvPr/>
        </p:nvSpPr>
        <p:spPr>
          <a:xfrm>
            <a:off x="13089024" y="8702355"/>
            <a:ext cx="286491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Update File formats</a:t>
            </a:r>
          </a:p>
        </p:txBody>
      </p:sp>
      <p:sp>
        <p:nvSpPr>
          <p:cNvPr id="319" name="Refresh Data"/>
          <p:cNvSpPr txBox="1"/>
          <p:nvPr/>
        </p:nvSpPr>
        <p:spPr>
          <a:xfrm>
            <a:off x="17134290" y="8714001"/>
            <a:ext cx="19447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Refresh Data</a:t>
            </a:r>
          </a:p>
        </p:txBody>
      </p:sp>
      <p:sp>
        <p:nvSpPr>
          <p:cNvPr id="320" name="Hire/Consult a specialist"/>
          <p:cNvSpPr txBox="1"/>
          <p:nvPr/>
        </p:nvSpPr>
        <p:spPr>
          <a:xfrm>
            <a:off x="20366237" y="8710594"/>
            <a:ext cx="3485491"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Hire/Consult a specialist</a:t>
            </a:r>
          </a:p>
        </p:txBody>
      </p:sp>
      <p:sp>
        <p:nvSpPr>
          <p:cNvPr id="321" name="Checksum prevents…"/>
          <p:cNvSpPr txBox="1"/>
          <p:nvPr/>
        </p:nvSpPr>
        <p:spPr>
          <a:xfrm>
            <a:off x="9411362" y="9239427"/>
            <a:ext cx="2935403" cy="180799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Checksum prevents</a:t>
            </a:r>
          </a:p>
          <a:p>
            <a:pPr defTabSz="825500">
              <a:defRPr sz="2200">
                <a:solidFill>
                  <a:srgbClr val="FFFFFF"/>
                </a:solidFill>
                <a:latin typeface="Helvetica Neue Medium"/>
                <a:ea typeface="Helvetica Neue Medium"/>
                <a:cs typeface="Helvetica Neue Medium"/>
                <a:sym typeface="Helvetica Neue Medium"/>
              </a:defRPr>
            </a:pPr>
            <a:r>
              <a:t>File corruption, but </a:t>
            </a:r>
          </a:p>
          <a:p>
            <a:pPr defTabSz="825500">
              <a:defRPr sz="2200">
                <a:solidFill>
                  <a:srgbClr val="FFFFFF"/>
                </a:solidFill>
                <a:latin typeface="Helvetica Neue Medium"/>
                <a:ea typeface="Helvetica Neue Medium"/>
                <a:cs typeface="Helvetica Neue Medium"/>
                <a:sym typeface="Helvetica Neue Medium"/>
              </a:defRPr>
            </a:pPr>
            <a:r>
              <a:t>Here our problem</a:t>
            </a:r>
          </a:p>
          <a:p>
            <a:pPr defTabSz="825500">
              <a:defRPr sz="2200">
                <a:solidFill>
                  <a:srgbClr val="FFFFFF"/>
                </a:solidFill>
                <a:latin typeface="Helvetica Neue Medium"/>
                <a:ea typeface="Helvetica Neue Medium"/>
                <a:cs typeface="Helvetica Neue Medium"/>
                <a:sym typeface="Helvetica Neue Medium"/>
              </a:defRPr>
            </a:pPr>
            <a:r>
              <a:t>Was physical damage</a:t>
            </a:r>
          </a:p>
          <a:p>
            <a:pPr defTabSz="825500">
              <a:defRPr sz="2200">
                <a:solidFill>
                  <a:srgbClr val="FFFFFF"/>
                </a:solidFill>
                <a:latin typeface="Helvetica Neue Medium"/>
                <a:ea typeface="Helvetica Neue Medium"/>
                <a:cs typeface="Helvetica Neue Medium"/>
                <a:sym typeface="Helvetica Neue Medium"/>
              </a:defRPr>
            </a:pPr>
            <a:r>
              <a:t>Of the media</a:t>
            </a:r>
          </a:p>
        </p:txBody>
      </p:sp>
      <p:sp>
        <p:nvSpPr>
          <p:cNvPr id="322" name="Correct, if one of your…"/>
          <p:cNvSpPr txBox="1"/>
          <p:nvPr/>
        </p:nvSpPr>
        <p:spPr>
          <a:xfrm>
            <a:off x="500522" y="9178789"/>
            <a:ext cx="3450337" cy="2316733"/>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000">
                <a:solidFill>
                  <a:srgbClr val="FFFFFF"/>
                </a:solidFill>
                <a:latin typeface="Helvetica Neue Medium"/>
                <a:ea typeface="Helvetica Neue Medium"/>
                <a:cs typeface="Helvetica Neue Medium"/>
                <a:sym typeface="Helvetica Neue Medium"/>
              </a:defRPr>
            </a:pPr>
            <a:r>
              <a:t>Correct, if one of your</a:t>
            </a:r>
          </a:p>
          <a:p>
            <a:pPr defTabSz="825500">
              <a:defRPr sz="2000">
                <a:solidFill>
                  <a:srgbClr val="FFFFFF"/>
                </a:solidFill>
                <a:latin typeface="Helvetica Neue Medium"/>
                <a:ea typeface="Helvetica Neue Medium"/>
                <a:cs typeface="Helvetica Neue Medium"/>
                <a:sym typeface="Helvetica Neue Medium"/>
              </a:defRPr>
            </a:pPr>
            <a:r>
              <a:t>Storage media gets</a:t>
            </a:r>
          </a:p>
          <a:p>
            <a:pPr defTabSz="825500">
              <a:defRPr sz="2000">
                <a:solidFill>
                  <a:srgbClr val="FFFFFF"/>
                </a:solidFill>
                <a:latin typeface="Helvetica Neue Medium"/>
                <a:ea typeface="Helvetica Neue Medium"/>
                <a:cs typeface="Helvetica Neue Medium"/>
                <a:sym typeface="Helvetica Neue Medium"/>
              </a:defRPr>
            </a:pPr>
            <a:r>
              <a:t>Damage you can always</a:t>
            </a:r>
          </a:p>
          <a:p>
            <a:pPr defTabSz="825500">
              <a:defRPr sz="2000">
                <a:solidFill>
                  <a:srgbClr val="FFFFFF"/>
                </a:solidFill>
                <a:latin typeface="Helvetica Neue Medium"/>
                <a:ea typeface="Helvetica Neue Medium"/>
                <a:cs typeface="Helvetica Neue Medium"/>
                <a:sym typeface="Helvetica Neue Medium"/>
              </a:defRPr>
            </a:pPr>
            <a:r>
              <a:t>Use another, and that’s what</a:t>
            </a:r>
          </a:p>
          <a:p>
            <a:pPr defTabSz="825500">
              <a:defRPr sz="2000">
                <a:solidFill>
                  <a:srgbClr val="FFFFFF"/>
                </a:solidFill>
                <a:latin typeface="Helvetica Neue Medium"/>
                <a:ea typeface="Helvetica Neue Medium"/>
                <a:cs typeface="Helvetica Neue Medium"/>
                <a:sym typeface="Helvetica Neue Medium"/>
              </a:defRPr>
            </a:pPr>
            <a:r>
              <a:t>Samsung did, as the server</a:t>
            </a:r>
          </a:p>
          <a:p>
            <a:pPr defTabSz="825500">
              <a:defRPr sz="2000">
                <a:solidFill>
                  <a:srgbClr val="FFFFFF"/>
                </a:solidFill>
                <a:latin typeface="Helvetica Neue Medium"/>
                <a:ea typeface="Helvetica Neue Medium"/>
                <a:cs typeface="Helvetica Neue Medium"/>
                <a:sym typeface="Helvetica Neue Medium"/>
              </a:defRPr>
            </a:pPr>
            <a:r>
              <a:t>Was up and running in </a:t>
            </a:r>
          </a:p>
          <a:p>
            <a:pPr defTabSz="825500">
              <a:defRPr sz="2000">
                <a:solidFill>
                  <a:srgbClr val="FFFFFF"/>
                </a:solidFill>
                <a:latin typeface="Helvetica Neue Medium"/>
                <a:ea typeface="Helvetica Neue Medium"/>
                <a:cs typeface="Helvetica Neue Medium"/>
                <a:sym typeface="Helvetica Neue Medium"/>
              </a:defRPr>
            </a:pPr>
            <a:r>
              <a:t>Few hours</a:t>
            </a:r>
          </a:p>
        </p:txBody>
      </p:sp>
      <p:sp>
        <p:nvSpPr>
          <p:cNvPr id="323" name="Incorrect, the problem…"/>
          <p:cNvSpPr txBox="1"/>
          <p:nvPr/>
        </p:nvSpPr>
        <p:spPr>
          <a:xfrm>
            <a:off x="4970108" y="9202606"/>
            <a:ext cx="3198877" cy="14650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With the physical media</a:t>
            </a:r>
          </a:p>
        </p:txBody>
      </p:sp>
      <p:sp>
        <p:nvSpPr>
          <p:cNvPr id="324" name="Incorrect, a specialist…"/>
          <p:cNvSpPr txBox="1"/>
          <p:nvPr/>
        </p:nvSpPr>
        <p:spPr>
          <a:xfrm>
            <a:off x="20385211" y="9274434"/>
            <a:ext cx="3447543" cy="146509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a specialist </a:t>
            </a:r>
          </a:p>
          <a:p>
            <a:pPr defTabSz="825500">
              <a:defRPr sz="2200">
                <a:solidFill>
                  <a:srgbClr val="FFFFFF"/>
                </a:solidFill>
                <a:latin typeface="Helvetica Neue Medium"/>
                <a:ea typeface="Helvetica Neue Medium"/>
                <a:cs typeface="Helvetica Neue Medium"/>
                <a:sym typeface="Helvetica Neue Medium"/>
              </a:defRPr>
            </a:pPr>
            <a:r>
              <a:t>Could have not prevented</a:t>
            </a:r>
          </a:p>
          <a:p>
            <a:pPr defTabSz="825500">
              <a:defRPr sz="2200">
                <a:solidFill>
                  <a:srgbClr val="FFFFFF"/>
                </a:solidFill>
                <a:latin typeface="Helvetica Neue Medium"/>
                <a:ea typeface="Helvetica Neue Medium"/>
                <a:cs typeface="Helvetica Neue Medium"/>
                <a:sym typeface="Helvetica Neue Medium"/>
              </a:defRPr>
            </a:pPr>
            <a:r>
              <a:t>The fire or saved your</a:t>
            </a:r>
          </a:p>
          <a:p>
            <a:pPr defTabSz="825500">
              <a:defRPr sz="2200">
                <a:solidFill>
                  <a:srgbClr val="FFFFFF"/>
                </a:solidFill>
                <a:latin typeface="Helvetica Neue Medium"/>
                <a:ea typeface="Helvetica Neue Medium"/>
                <a:cs typeface="Helvetica Neue Medium"/>
                <a:sym typeface="Helvetica Neue Medium"/>
              </a:defRPr>
            </a:pPr>
            <a:r>
              <a:t>Media from fire</a:t>
            </a:r>
          </a:p>
        </p:txBody>
      </p:sp>
      <p:sp>
        <p:nvSpPr>
          <p:cNvPr id="325" name="Incorrect, the problem…"/>
          <p:cNvSpPr txBox="1"/>
          <p:nvPr/>
        </p:nvSpPr>
        <p:spPr>
          <a:xfrm>
            <a:off x="12882885" y="9229060"/>
            <a:ext cx="3198877" cy="14650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With the physical media</a:t>
            </a:r>
          </a:p>
        </p:txBody>
      </p:sp>
      <p:sp>
        <p:nvSpPr>
          <p:cNvPr id="326" name="Incorrect, the problem…"/>
          <p:cNvSpPr txBox="1"/>
          <p:nvPr/>
        </p:nvSpPr>
        <p:spPr>
          <a:xfrm>
            <a:off x="16618276" y="9280920"/>
            <a:ext cx="2976754"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outdated media</a:t>
            </a:r>
          </a:p>
        </p:txBody>
      </p:sp>
      <p:grpSp>
        <p:nvGrpSpPr>
          <p:cNvPr id="329" name="Media Loss…"/>
          <p:cNvGrpSpPr/>
          <p:nvPr/>
        </p:nvGrpSpPr>
        <p:grpSpPr>
          <a:xfrm>
            <a:off x="34624" y="152449"/>
            <a:ext cx="2146708" cy="1413867"/>
            <a:chOff x="0" y="0"/>
            <a:chExt cx="2146706" cy="1413865"/>
          </a:xfrm>
        </p:grpSpPr>
        <p:sp>
          <p:nvSpPr>
            <p:cNvPr id="328" name="Media Loss…"/>
            <p:cNvSpPr txBox="1"/>
            <p:nvPr/>
          </p:nvSpPr>
          <p:spPr>
            <a:xfrm>
              <a:off x="215900" y="139700"/>
              <a:ext cx="1714907" cy="8550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Media Loss</a:t>
              </a:r>
            </a:p>
            <a:p>
              <a:pPr/>
              <a:r>
                <a:t>(*real case)</a:t>
              </a:r>
            </a:p>
          </p:txBody>
        </p:sp>
        <p:pic>
          <p:nvPicPr>
            <p:cNvPr id="327" name="Media Loss… Media Loss(*real case)" descr="Media Loss… Media Loss(*real case)"/>
            <p:cNvPicPr>
              <a:picLocks noChangeAspect="0"/>
            </p:cNvPicPr>
            <p:nvPr/>
          </p:nvPicPr>
          <p:blipFill>
            <a:blip r:embed="rId3">
              <a:extLst/>
            </a:blip>
            <a:stretch>
              <a:fillRect/>
            </a:stretch>
          </p:blipFill>
          <p:spPr>
            <a:xfrm>
              <a:off x="0" y="0"/>
              <a:ext cx="2146707" cy="1413866"/>
            </a:xfrm>
            <a:prstGeom prst="rect">
              <a:avLst/>
            </a:prstGeom>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Image" descr="Image"/>
          <p:cNvPicPr>
            <a:picLocks noChangeAspect="1"/>
          </p:cNvPicPr>
          <p:nvPr/>
        </p:nvPicPr>
        <p:blipFill>
          <a:blip r:embed="rId2">
            <a:extLst/>
          </a:blip>
          <a:srcRect l="22683" t="5864" r="24244" b="6516"/>
          <a:stretch>
            <a:fillRect/>
          </a:stretch>
        </p:blipFill>
        <p:spPr>
          <a:xfrm>
            <a:off x="9351567" y="289402"/>
            <a:ext cx="4994054" cy="4637766"/>
          </a:xfrm>
          <a:custGeom>
            <a:avLst/>
            <a:gdLst/>
            <a:ahLst/>
            <a:cxnLst>
              <a:cxn ang="0">
                <a:pos x="wd2" y="hd2"/>
              </a:cxn>
              <a:cxn ang="5400000">
                <a:pos x="wd2" y="hd2"/>
              </a:cxn>
              <a:cxn ang="10800000">
                <a:pos x="wd2" y="hd2"/>
              </a:cxn>
              <a:cxn ang="16200000">
                <a:pos x="wd2" y="hd2"/>
              </a:cxn>
            </a:cxnLst>
            <a:rect l="0" t="0" r="r" b="b"/>
            <a:pathLst>
              <a:path w="21315" h="21559" fill="norm" stroke="1" extrusionOk="0">
                <a:moveTo>
                  <a:pt x="11833" y="1"/>
                </a:moveTo>
                <a:cubicBezTo>
                  <a:pt x="11780" y="-6"/>
                  <a:pt x="11725" y="12"/>
                  <a:pt x="11618" y="51"/>
                </a:cubicBezTo>
                <a:cubicBezTo>
                  <a:pt x="11497" y="96"/>
                  <a:pt x="11232" y="170"/>
                  <a:pt x="11031" y="215"/>
                </a:cubicBezTo>
                <a:cubicBezTo>
                  <a:pt x="10829" y="261"/>
                  <a:pt x="10596" y="335"/>
                  <a:pt x="10511" y="381"/>
                </a:cubicBezTo>
                <a:cubicBezTo>
                  <a:pt x="10425" y="428"/>
                  <a:pt x="10328" y="466"/>
                  <a:pt x="10294" y="466"/>
                </a:cubicBezTo>
                <a:cubicBezTo>
                  <a:pt x="10159" y="466"/>
                  <a:pt x="9957" y="630"/>
                  <a:pt x="9680" y="963"/>
                </a:cubicBezTo>
                <a:cubicBezTo>
                  <a:pt x="9225" y="1512"/>
                  <a:pt x="9202" y="1566"/>
                  <a:pt x="9208" y="2092"/>
                </a:cubicBezTo>
                <a:cubicBezTo>
                  <a:pt x="9213" y="2582"/>
                  <a:pt x="9251" y="2854"/>
                  <a:pt x="9328" y="2959"/>
                </a:cubicBezTo>
                <a:cubicBezTo>
                  <a:pt x="9355" y="2995"/>
                  <a:pt x="9362" y="3077"/>
                  <a:pt x="9343" y="3140"/>
                </a:cubicBezTo>
                <a:cubicBezTo>
                  <a:pt x="9325" y="3202"/>
                  <a:pt x="9334" y="3369"/>
                  <a:pt x="9362" y="3510"/>
                </a:cubicBezTo>
                <a:cubicBezTo>
                  <a:pt x="9390" y="3652"/>
                  <a:pt x="9437" y="3942"/>
                  <a:pt x="9465" y="4156"/>
                </a:cubicBezTo>
                <a:cubicBezTo>
                  <a:pt x="9494" y="4370"/>
                  <a:pt x="9555" y="4683"/>
                  <a:pt x="9603" y="4850"/>
                </a:cubicBezTo>
                <a:cubicBezTo>
                  <a:pt x="9673" y="5100"/>
                  <a:pt x="9710" y="5156"/>
                  <a:pt x="9811" y="5169"/>
                </a:cubicBezTo>
                <a:cubicBezTo>
                  <a:pt x="9911" y="5182"/>
                  <a:pt x="9946" y="5233"/>
                  <a:pt x="9994" y="5440"/>
                </a:cubicBezTo>
                <a:cubicBezTo>
                  <a:pt x="10026" y="5580"/>
                  <a:pt x="10093" y="5760"/>
                  <a:pt x="10143" y="5842"/>
                </a:cubicBezTo>
                <a:cubicBezTo>
                  <a:pt x="10198" y="5934"/>
                  <a:pt x="10236" y="6108"/>
                  <a:pt x="10241" y="6289"/>
                </a:cubicBezTo>
                <a:cubicBezTo>
                  <a:pt x="10248" y="6553"/>
                  <a:pt x="10232" y="6601"/>
                  <a:pt x="10107" y="6715"/>
                </a:cubicBezTo>
                <a:cubicBezTo>
                  <a:pt x="10026" y="6790"/>
                  <a:pt x="9840" y="6871"/>
                  <a:pt x="9664" y="6909"/>
                </a:cubicBezTo>
                <a:cubicBezTo>
                  <a:pt x="9488" y="6946"/>
                  <a:pt x="9300" y="7028"/>
                  <a:pt x="9220" y="7102"/>
                </a:cubicBezTo>
                <a:cubicBezTo>
                  <a:pt x="9143" y="7173"/>
                  <a:pt x="9058" y="7232"/>
                  <a:pt x="9032" y="7232"/>
                </a:cubicBezTo>
                <a:cubicBezTo>
                  <a:pt x="9006" y="7232"/>
                  <a:pt x="8941" y="7283"/>
                  <a:pt x="8889" y="7346"/>
                </a:cubicBezTo>
                <a:cubicBezTo>
                  <a:pt x="8788" y="7468"/>
                  <a:pt x="8508" y="7613"/>
                  <a:pt x="8374" y="7613"/>
                </a:cubicBezTo>
                <a:cubicBezTo>
                  <a:pt x="8157" y="7614"/>
                  <a:pt x="7927" y="7730"/>
                  <a:pt x="7898" y="7851"/>
                </a:cubicBezTo>
                <a:cubicBezTo>
                  <a:pt x="7882" y="7922"/>
                  <a:pt x="7737" y="8082"/>
                  <a:pt x="7572" y="8213"/>
                </a:cubicBezTo>
                <a:cubicBezTo>
                  <a:pt x="7206" y="8503"/>
                  <a:pt x="6967" y="8840"/>
                  <a:pt x="6794" y="9305"/>
                </a:cubicBezTo>
                <a:cubicBezTo>
                  <a:pt x="6722" y="9500"/>
                  <a:pt x="6639" y="9703"/>
                  <a:pt x="6611" y="9757"/>
                </a:cubicBezTo>
                <a:cubicBezTo>
                  <a:pt x="6583" y="9812"/>
                  <a:pt x="6573" y="9902"/>
                  <a:pt x="6589" y="9958"/>
                </a:cubicBezTo>
                <a:cubicBezTo>
                  <a:pt x="6623" y="10074"/>
                  <a:pt x="6479" y="11351"/>
                  <a:pt x="6418" y="11482"/>
                </a:cubicBezTo>
                <a:cubicBezTo>
                  <a:pt x="6396" y="11530"/>
                  <a:pt x="6387" y="11594"/>
                  <a:pt x="6398" y="11626"/>
                </a:cubicBezTo>
                <a:cubicBezTo>
                  <a:pt x="6421" y="11695"/>
                  <a:pt x="6046" y="12592"/>
                  <a:pt x="5905" y="12809"/>
                </a:cubicBezTo>
                <a:cubicBezTo>
                  <a:pt x="5779" y="13001"/>
                  <a:pt x="5682" y="12999"/>
                  <a:pt x="5408" y="12798"/>
                </a:cubicBezTo>
                <a:cubicBezTo>
                  <a:pt x="5287" y="12708"/>
                  <a:pt x="5142" y="12634"/>
                  <a:pt x="5085" y="12633"/>
                </a:cubicBezTo>
                <a:cubicBezTo>
                  <a:pt x="5028" y="12633"/>
                  <a:pt x="4938" y="12596"/>
                  <a:pt x="4885" y="12552"/>
                </a:cubicBezTo>
                <a:cubicBezTo>
                  <a:pt x="4832" y="12508"/>
                  <a:pt x="4751" y="12472"/>
                  <a:pt x="4707" y="12471"/>
                </a:cubicBezTo>
                <a:cubicBezTo>
                  <a:pt x="4663" y="12470"/>
                  <a:pt x="4585" y="12418"/>
                  <a:pt x="4534" y="12357"/>
                </a:cubicBezTo>
                <a:cubicBezTo>
                  <a:pt x="4434" y="12236"/>
                  <a:pt x="3402" y="11604"/>
                  <a:pt x="2834" y="11314"/>
                </a:cubicBezTo>
                <a:cubicBezTo>
                  <a:pt x="2490" y="11139"/>
                  <a:pt x="2468" y="11134"/>
                  <a:pt x="1650" y="11113"/>
                </a:cubicBezTo>
                <a:lnTo>
                  <a:pt x="814" y="11093"/>
                </a:lnTo>
                <a:lnTo>
                  <a:pt x="733" y="11229"/>
                </a:lnTo>
                <a:cubicBezTo>
                  <a:pt x="687" y="11306"/>
                  <a:pt x="657" y="11451"/>
                  <a:pt x="664" y="11562"/>
                </a:cubicBezTo>
                <a:cubicBezTo>
                  <a:pt x="672" y="11704"/>
                  <a:pt x="643" y="11794"/>
                  <a:pt x="559" y="11892"/>
                </a:cubicBezTo>
                <a:cubicBezTo>
                  <a:pt x="493" y="11968"/>
                  <a:pt x="454" y="12063"/>
                  <a:pt x="471" y="12109"/>
                </a:cubicBezTo>
                <a:cubicBezTo>
                  <a:pt x="487" y="12155"/>
                  <a:pt x="480" y="12208"/>
                  <a:pt x="454" y="12226"/>
                </a:cubicBezTo>
                <a:cubicBezTo>
                  <a:pt x="427" y="12243"/>
                  <a:pt x="405" y="12311"/>
                  <a:pt x="405" y="12377"/>
                </a:cubicBezTo>
                <a:cubicBezTo>
                  <a:pt x="404" y="12514"/>
                  <a:pt x="204" y="12742"/>
                  <a:pt x="84" y="12742"/>
                </a:cubicBezTo>
                <a:cubicBezTo>
                  <a:pt x="-255" y="12742"/>
                  <a:pt x="504" y="13286"/>
                  <a:pt x="1131" y="13493"/>
                </a:cubicBezTo>
                <a:cubicBezTo>
                  <a:pt x="1814" y="13718"/>
                  <a:pt x="1798" y="13722"/>
                  <a:pt x="2569" y="13299"/>
                </a:cubicBezTo>
                <a:lnTo>
                  <a:pt x="3257" y="12921"/>
                </a:lnTo>
                <a:lnTo>
                  <a:pt x="3406" y="13019"/>
                </a:lnTo>
                <a:cubicBezTo>
                  <a:pt x="3607" y="13152"/>
                  <a:pt x="4326" y="14145"/>
                  <a:pt x="4292" y="14242"/>
                </a:cubicBezTo>
                <a:cubicBezTo>
                  <a:pt x="4277" y="14284"/>
                  <a:pt x="4180" y="14367"/>
                  <a:pt x="4075" y="14425"/>
                </a:cubicBezTo>
                <a:cubicBezTo>
                  <a:pt x="3971" y="14483"/>
                  <a:pt x="3846" y="14579"/>
                  <a:pt x="3797" y="14637"/>
                </a:cubicBezTo>
                <a:cubicBezTo>
                  <a:pt x="3663" y="14799"/>
                  <a:pt x="3310" y="15740"/>
                  <a:pt x="3310" y="15936"/>
                </a:cubicBezTo>
                <a:cubicBezTo>
                  <a:pt x="3310" y="16304"/>
                  <a:pt x="3791" y="17068"/>
                  <a:pt x="4151" y="17273"/>
                </a:cubicBezTo>
                <a:cubicBezTo>
                  <a:pt x="4281" y="17347"/>
                  <a:pt x="4452" y="17463"/>
                  <a:pt x="4531" y="17532"/>
                </a:cubicBezTo>
                <a:cubicBezTo>
                  <a:pt x="4731" y="17705"/>
                  <a:pt x="5028" y="17868"/>
                  <a:pt x="5412" y="18009"/>
                </a:cubicBezTo>
                <a:cubicBezTo>
                  <a:pt x="5738" y="18130"/>
                  <a:pt x="5797" y="18206"/>
                  <a:pt x="5685" y="18362"/>
                </a:cubicBezTo>
                <a:cubicBezTo>
                  <a:pt x="5652" y="18407"/>
                  <a:pt x="5602" y="18530"/>
                  <a:pt x="5573" y="18635"/>
                </a:cubicBezTo>
                <a:cubicBezTo>
                  <a:pt x="5519" y="18825"/>
                  <a:pt x="5438" y="19876"/>
                  <a:pt x="5452" y="20188"/>
                </a:cubicBezTo>
                <a:cubicBezTo>
                  <a:pt x="5463" y="20407"/>
                  <a:pt x="5561" y="20598"/>
                  <a:pt x="5662" y="20598"/>
                </a:cubicBezTo>
                <a:cubicBezTo>
                  <a:pt x="5708" y="20598"/>
                  <a:pt x="5794" y="20659"/>
                  <a:pt x="5854" y="20734"/>
                </a:cubicBezTo>
                <a:cubicBezTo>
                  <a:pt x="5953" y="20858"/>
                  <a:pt x="5999" y="20870"/>
                  <a:pt x="6352" y="20869"/>
                </a:cubicBezTo>
                <a:cubicBezTo>
                  <a:pt x="6566" y="20869"/>
                  <a:pt x="6874" y="20830"/>
                  <a:pt x="7040" y="20784"/>
                </a:cubicBezTo>
                <a:cubicBezTo>
                  <a:pt x="7205" y="20738"/>
                  <a:pt x="7747" y="20670"/>
                  <a:pt x="8242" y="20631"/>
                </a:cubicBezTo>
                <a:lnTo>
                  <a:pt x="9144" y="20561"/>
                </a:lnTo>
                <a:lnTo>
                  <a:pt x="9299" y="20688"/>
                </a:lnTo>
                <a:cubicBezTo>
                  <a:pt x="9385" y="20759"/>
                  <a:pt x="9472" y="20815"/>
                  <a:pt x="9496" y="20815"/>
                </a:cubicBezTo>
                <a:cubicBezTo>
                  <a:pt x="9519" y="20815"/>
                  <a:pt x="9620" y="20876"/>
                  <a:pt x="9718" y="20950"/>
                </a:cubicBezTo>
                <a:cubicBezTo>
                  <a:pt x="9945" y="21122"/>
                  <a:pt x="10415" y="21200"/>
                  <a:pt x="11373" y="21223"/>
                </a:cubicBezTo>
                <a:cubicBezTo>
                  <a:pt x="12487" y="21250"/>
                  <a:pt x="14120" y="21359"/>
                  <a:pt x="14427" y="21426"/>
                </a:cubicBezTo>
                <a:cubicBezTo>
                  <a:pt x="14578" y="21459"/>
                  <a:pt x="14818" y="21489"/>
                  <a:pt x="14960" y="21493"/>
                </a:cubicBezTo>
                <a:cubicBezTo>
                  <a:pt x="15103" y="21496"/>
                  <a:pt x="15238" y="21516"/>
                  <a:pt x="15259" y="21539"/>
                </a:cubicBezTo>
                <a:cubicBezTo>
                  <a:pt x="15309" y="21594"/>
                  <a:pt x="15643" y="21525"/>
                  <a:pt x="15694" y="21448"/>
                </a:cubicBezTo>
                <a:cubicBezTo>
                  <a:pt x="15716" y="21415"/>
                  <a:pt x="15726" y="20915"/>
                  <a:pt x="15716" y="20334"/>
                </a:cubicBezTo>
                <a:lnTo>
                  <a:pt x="15697" y="19277"/>
                </a:lnTo>
                <a:lnTo>
                  <a:pt x="15851" y="19205"/>
                </a:lnTo>
                <a:cubicBezTo>
                  <a:pt x="15936" y="19165"/>
                  <a:pt x="16159" y="19057"/>
                  <a:pt x="16348" y="18965"/>
                </a:cubicBezTo>
                <a:cubicBezTo>
                  <a:pt x="16537" y="18873"/>
                  <a:pt x="16734" y="18797"/>
                  <a:pt x="16787" y="18797"/>
                </a:cubicBezTo>
                <a:cubicBezTo>
                  <a:pt x="16927" y="18797"/>
                  <a:pt x="17181" y="18657"/>
                  <a:pt x="17569" y="18364"/>
                </a:cubicBezTo>
                <a:cubicBezTo>
                  <a:pt x="17992" y="18044"/>
                  <a:pt x="18384" y="17271"/>
                  <a:pt x="18384" y="16757"/>
                </a:cubicBezTo>
                <a:cubicBezTo>
                  <a:pt x="18384" y="16446"/>
                  <a:pt x="18247" y="15950"/>
                  <a:pt x="18081" y="15657"/>
                </a:cubicBezTo>
                <a:cubicBezTo>
                  <a:pt x="18024" y="15557"/>
                  <a:pt x="17868" y="15386"/>
                  <a:pt x="17733" y="15279"/>
                </a:cubicBezTo>
                <a:cubicBezTo>
                  <a:pt x="17599" y="15171"/>
                  <a:pt x="17482" y="15042"/>
                  <a:pt x="17473" y="14991"/>
                </a:cubicBezTo>
                <a:cubicBezTo>
                  <a:pt x="17463" y="14940"/>
                  <a:pt x="17563" y="14700"/>
                  <a:pt x="17694" y="14460"/>
                </a:cubicBezTo>
                <a:cubicBezTo>
                  <a:pt x="17826" y="14220"/>
                  <a:pt x="17933" y="14004"/>
                  <a:pt x="17933" y="13980"/>
                </a:cubicBezTo>
                <a:cubicBezTo>
                  <a:pt x="17933" y="13879"/>
                  <a:pt x="18285" y="13348"/>
                  <a:pt x="18372" y="13318"/>
                </a:cubicBezTo>
                <a:cubicBezTo>
                  <a:pt x="18460" y="13287"/>
                  <a:pt x="18690" y="13375"/>
                  <a:pt x="19134" y="13606"/>
                </a:cubicBezTo>
                <a:cubicBezTo>
                  <a:pt x="19318" y="13701"/>
                  <a:pt x="19740" y="13714"/>
                  <a:pt x="20266" y="13643"/>
                </a:cubicBezTo>
                <a:cubicBezTo>
                  <a:pt x="20468" y="13615"/>
                  <a:pt x="20588" y="13564"/>
                  <a:pt x="20710" y="13447"/>
                </a:cubicBezTo>
                <a:cubicBezTo>
                  <a:pt x="20801" y="13359"/>
                  <a:pt x="20912" y="13286"/>
                  <a:pt x="20957" y="13286"/>
                </a:cubicBezTo>
                <a:cubicBezTo>
                  <a:pt x="21002" y="13286"/>
                  <a:pt x="21037" y="13258"/>
                  <a:pt x="21037" y="13222"/>
                </a:cubicBezTo>
                <a:cubicBezTo>
                  <a:pt x="21037" y="13186"/>
                  <a:pt x="21109" y="13076"/>
                  <a:pt x="21196" y="12978"/>
                </a:cubicBezTo>
                <a:cubicBezTo>
                  <a:pt x="21338" y="12819"/>
                  <a:pt x="21345" y="12797"/>
                  <a:pt x="21264" y="12763"/>
                </a:cubicBezTo>
                <a:cubicBezTo>
                  <a:pt x="21214" y="12742"/>
                  <a:pt x="21105" y="12752"/>
                  <a:pt x="21021" y="12787"/>
                </a:cubicBezTo>
                <a:cubicBezTo>
                  <a:pt x="20837" y="12862"/>
                  <a:pt x="20761" y="12807"/>
                  <a:pt x="20716" y="12565"/>
                </a:cubicBezTo>
                <a:cubicBezTo>
                  <a:pt x="20699" y="12470"/>
                  <a:pt x="20635" y="12333"/>
                  <a:pt x="20574" y="12263"/>
                </a:cubicBezTo>
                <a:cubicBezTo>
                  <a:pt x="20465" y="12137"/>
                  <a:pt x="20466" y="12132"/>
                  <a:pt x="20554" y="11966"/>
                </a:cubicBezTo>
                <a:cubicBezTo>
                  <a:pt x="20640" y="11801"/>
                  <a:pt x="20640" y="11792"/>
                  <a:pt x="20544" y="11687"/>
                </a:cubicBezTo>
                <a:cubicBezTo>
                  <a:pt x="20453" y="11588"/>
                  <a:pt x="20419" y="11585"/>
                  <a:pt x="20156" y="11643"/>
                </a:cubicBezTo>
                <a:cubicBezTo>
                  <a:pt x="19998" y="11677"/>
                  <a:pt x="19676" y="11705"/>
                  <a:pt x="19439" y="11705"/>
                </a:cubicBezTo>
                <a:cubicBezTo>
                  <a:pt x="19023" y="11706"/>
                  <a:pt x="18351" y="11851"/>
                  <a:pt x="18218" y="11967"/>
                </a:cubicBezTo>
                <a:cubicBezTo>
                  <a:pt x="18185" y="11997"/>
                  <a:pt x="18080" y="12037"/>
                  <a:pt x="17984" y="12060"/>
                </a:cubicBezTo>
                <a:cubicBezTo>
                  <a:pt x="17756" y="12113"/>
                  <a:pt x="17551" y="12279"/>
                  <a:pt x="17024" y="12840"/>
                </a:cubicBezTo>
                <a:cubicBezTo>
                  <a:pt x="16761" y="13119"/>
                  <a:pt x="16561" y="13291"/>
                  <a:pt x="16519" y="13274"/>
                </a:cubicBezTo>
                <a:cubicBezTo>
                  <a:pt x="16478" y="13257"/>
                  <a:pt x="16416" y="13066"/>
                  <a:pt x="16370" y="12816"/>
                </a:cubicBezTo>
                <a:cubicBezTo>
                  <a:pt x="16281" y="12339"/>
                  <a:pt x="16284" y="11575"/>
                  <a:pt x="16375" y="10702"/>
                </a:cubicBezTo>
                <a:cubicBezTo>
                  <a:pt x="16409" y="10371"/>
                  <a:pt x="16413" y="10139"/>
                  <a:pt x="16385" y="10102"/>
                </a:cubicBezTo>
                <a:cubicBezTo>
                  <a:pt x="16360" y="10069"/>
                  <a:pt x="16279" y="9871"/>
                  <a:pt x="16207" y="9661"/>
                </a:cubicBezTo>
                <a:cubicBezTo>
                  <a:pt x="16135" y="9452"/>
                  <a:pt x="16015" y="9170"/>
                  <a:pt x="15940" y="9034"/>
                </a:cubicBezTo>
                <a:cubicBezTo>
                  <a:pt x="15715" y="8629"/>
                  <a:pt x="15679" y="8548"/>
                  <a:pt x="15679" y="8438"/>
                </a:cubicBezTo>
                <a:cubicBezTo>
                  <a:pt x="15679" y="8357"/>
                  <a:pt x="15620" y="8318"/>
                  <a:pt x="15416" y="8265"/>
                </a:cubicBezTo>
                <a:cubicBezTo>
                  <a:pt x="15272" y="8227"/>
                  <a:pt x="15085" y="8142"/>
                  <a:pt x="15003" y="8077"/>
                </a:cubicBezTo>
                <a:cubicBezTo>
                  <a:pt x="14920" y="8011"/>
                  <a:pt x="14670" y="7842"/>
                  <a:pt x="14445" y="7700"/>
                </a:cubicBezTo>
                <a:cubicBezTo>
                  <a:pt x="14221" y="7558"/>
                  <a:pt x="13990" y="7382"/>
                  <a:pt x="13932" y="7309"/>
                </a:cubicBezTo>
                <a:cubicBezTo>
                  <a:pt x="13874" y="7236"/>
                  <a:pt x="13796" y="7176"/>
                  <a:pt x="13758" y="7176"/>
                </a:cubicBezTo>
                <a:cubicBezTo>
                  <a:pt x="13720" y="7176"/>
                  <a:pt x="13625" y="7123"/>
                  <a:pt x="13548" y="7056"/>
                </a:cubicBezTo>
                <a:cubicBezTo>
                  <a:pt x="13470" y="6990"/>
                  <a:pt x="13339" y="6898"/>
                  <a:pt x="13256" y="6852"/>
                </a:cubicBezTo>
                <a:cubicBezTo>
                  <a:pt x="13174" y="6806"/>
                  <a:pt x="13062" y="6701"/>
                  <a:pt x="13007" y="6619"/>
                </a:cubicBezTo>
                <a:cubicBezTo>
                  <a:pt x="12916" y="6483"/>
                  <a:pt x="12914" y="6454"/>
                  <a:pt x="12977" y="6245"/>
                </a:cubicBezTo>
                <a:cubicBezTo>
                  <a:pt x="13015" y="6119"/>
                  <a:pt x="13111" y="5908"/>
                  <a:pt x="13192" y="5776"/>
                </a:cubicBezTo>
                <a:cubicBezTo>
                  <a:pt x="13277" y="5636"/>
                  <a:pt x="13348" y="5431"/>
                  <a:pt x="13363" y="5287"/>
                </a:cubicBezTo>
                <a:cubicBezTo>
                  <a:pt x="13383" y="5093"/>
                  <a:pt x="13415" y="5031"/>
                  <a:pt x="13505" y="4994"/>
                </a:cubicBezTo>
                <a:cubicBezTo>
                  <a:pt x="13673" y="4924"/>
                  <a:pt x="13709" y="4808"/>
                  <a:pt x="13749" y="4232"/>
                </a:cubicBezTo>
                <a:cubicBezTo>
                  <a:pt x="13784" y="3733"/>
                  <a:pt x="13792" y="3706"/>
                  <a:pt x="13985" y="3455"/>
                </a:cubicBezTo>
                <a:cubicBezTo>
                  <a:pt x="14094" y="3312"/>
                  <a:pt x="14170" y="3174"/>
                  <a:pt x="14154" y="3145"/>
                </a:cubicBezTo>
                <a:cubicBezTo>
                  <a:pt x="14138" y="3117"/>
                  <a:pt x="14148" y="3077"/>
                  <a:pt x="14176" y="3058"/>
                </a:cubicBezTo>
                <a:cubicBezTo>
                  <a:pt x="14209" y="3036"/>
                  <a:pt x="14200" y="2969"/>
                  <a:pt x="14152" y="2868"/>
                </a:cubicBezTo>
                <a:cubicBezTo>
                  <a:pt x="14094" y="2746"/>
                  <a:pt x="14088" y="2651"/>
                  <a:pt x="14125" y="2437"/>
                </a:cubicBezTo>
                <a:cubicBezTo>
                  <a:pt x="14176" y="2145"/>
                  <a:pt x="14127" y="1885"/>
                  <a:pt x="13988" y="1710"/>
                </a:cubicBezTo>
                <a:cubicBezTo>
                  <a:pt x="13947" y="1658"/>
                  <a:pt x="13926" y="1582"/>
                  <a:pt x="13941" y="1542"/>
                </a:cubicBezTo>
                <a:cubicBezTo>
                  <a:pt x="13973" y="1449"/>
                  <a:pt x="13851" y="1272"/>
                  <a:pt x="13632" y="1097"/>
                </a:cubicBezTo>
                <a:cubicBezTo>
                  <a:pt x="13539" y="1023"/>
                  <a:pt x="13436" y="906"/>
                  <a:pt x="13405" y="839"/>
                </a:cubicBezTo>
                <a:cubicBezTo>
                  <a:pt x="13371" y="763"/>
                  <a:pt x="13273" y="695"/>
                  <a:pt x="13148" y="660"/>
                </a:cubicBezTo>
                <a:cubicBezTo>
                  <a:pt x="13037" y="629"/>
                  <a:pt x="12817" y="523"/>
                  <a:pt x="12660" y="426"/>
                </a:cubicBezTo>
                <a:cubicBezTo>
                  <a:pt x="12503" y="328"/>
                  <a:pt x="12342" y="249"/>
                  <a:pt x="12299" y="249"/>
                </a:cubicBezTo>
                <a:cubicBezTo>
                  <a:pt x="12257" y="249"/>
                  <a:pt x="12136" y="186"/>
                  <a:pt x="12030" y="110"/>
                </a:cubicBezTo>
                <a:cubicBezTo>
                  <a:pt x="11937" y="43"/>
                  <a:pt x="11887" y="9"/>
                  <a:pt x="11833" y="1"/>
                </a:cubicBezTo>
                <a:close/>
                <a:moveTo>
                  <a:pt x="1251" y="11624"/>
                </a:moveTo>
                <a:cubicBezTo>
                  <a:pt x="1536" y="11624"/>
                  <a:pt x="1510" y="12016"/>
                  <a:pt x="1211" y="12235"/>
                </a:cubicBezTo>
                <a:cubicBezTo>
                  <a:pt x="1118" y="12303"/>
                  <a:pt x="998" y="12360"/>
                  <a:pt x="947" y="12360"/>
                </a:cubicBezTo>
                <a:cubicBezTo>
                  <a:pt x="807" y="12360"/>
                  <a:pt x="778" y="12208"/>
                  <a:pt x="892" y="12071"/>
                </a:cubicBezTo>
                <a:cubicBezTo>
                  <a:pt x="947" y="12005"/>
                  <a:pt x="1025" y="11877"/>
                  <a:pt x="1063" y="11787"/>
                </a:cubicBezTo>
                <a:cubicBezTo>
                  <a:pt x="1112" y="11672"/>
                  <a:pt x="1168" y="11624"/>
                  <a:pt x="1251" y="11624"/>
                </a:cubicBezTo>
                <a:close/>
                <a:moveTo>
                  <a:pt x="20113" y="12314"/>
                </a:moveTo>
                <a:cubicBezTo>
                  <a:pt x="20195" y="12321"/>
                  <a:pt x="20289" y="12428"/>
                  <a:pt x="20301" y="12608"/>
                </a:cubicBezTo>
                <a:cubicBezTo>
                  <a:pt x="20308" y="12711"/>
                  <a:pt x="20286" y="12769"/>
                  <a:pt x="20237" y="12779"/>
                </a:cubicBezTo>
                <a:cubicBezTo>
                  <a:pt x="20101" y="12806"/>
                  <a:pt x="19986" y="12688"/>
                  <a:pt x="19986" y="12519"/>
                </a:cubicBezTo>
                <a:cubicBezTo>
                  <a:pt x="19986" y="12398"/>
                  <a:pt x="20027" y="12333"/>
                  <a:pt x="20079" y="12318"/>
                </a:cubicBezTo>
                <a:cubicBezTo>
                  <a:pt x="20090" y="12315"/>
                  <a:pt x="20102" y="12313"/>
                  <a:pt x="20113" y="12314"/>
                </a:cubicBezTo>
                <a:close/>
                <a:moveTo>
                  <a:pt x="8166" y="12388"/>
                </a:moveTo>
                <a:cubicBezTo>
                  <a:pt x="8199" y="12388"/>
                  <a:pt x="8260" y="12486"/>
                  <a:pt x="8302" y="12606"/>
                </a:cubicBezTo>
                <a:cubicBezTo>
                  <a:pt x="8408" y="12912"/>
                  <a:pt x="8431" y="14463"/>
                  <a:pt x="8330" y="14554"/>
                </a:cubicBezTo>
                <a:cubicBezTo>
                  <a:pt x="8209" y="14664"/>
                  <a:pt x="8124" y="14896"/>
                  <a:pt x="8103" y="15178"/>
                </a:cubicBezTo>
                <a:cubicBezTo>
                  <a:pt x="8092" y="15328"/>
                  <a:pt x="8067" y="15480"/>
                  <a:pt x="8048" y="15515"/>
                </a:cubicBezTo>
                <a:cubicBezTo>
                  <a:pt x="7987" y="15621"/>
                  <a:pt x="7863" y="15588"/>
                  <a:pt x="7378" y="15336"/>
                </a:cubicBezTo>
                <a:cubicBezTo>
                  <a:pt x="6937" y="15106"/>
                  <a:pt x="6852" y="15027"/>
                  <a:pt x="6965" y="14951"/>
                </a:cubicBezTo>
                <a:cubicBezTo>
                  <a:pt x="7142" y="14831"/>
                  <a:pt x="7665" y="13740"/>
                  <a:pt x="7919" y="12960"/>
                </a:cubicBezTo>
                <a:cubicBezTo>
                  <a:pt x="8021" y="12645"/>
                  <a:pt x="8133" y="12388"/>
                  <a:pt x="8166" y="12388"/>
                </a:cubicBezTo>
                <a:close/>
                <a:moveTo>
                  <a:pt x="14600" y="13973"/>
                </a:moveTo>
                <a:cubicBezTo>
                  <a:pt x="14662" y="13952"/>
                  <a:pt x="14721" y="14102"/>
                  <a:pt x="14784" y="14432"/>
                </a:cubicBezTo>
                <a:cubicBezTo>
                  <a:pt x="14834" y="14687"/>
                  <a:pt x="14912" y="15038"/>
                  <a:pt x="14959" y="15211"/>
                </a:cubicBezTo>
                <a:cubicBezTo>
                  <a:pt x="15040" y="15510"/>
                  <a:pt x="15040" y="15529"/>
                  <a:pt x="14954" y="15633"/>
                </a:cubicBezTo>
                <a:cubicBezTo>
                  <a:pt x="14845" y="15765"/>
                  <a:pt x="14850" y="15765"/>
                  <a:pt x="14615" y="15630"/>
                </a:cubicBezTo>
                <a:cubicBezTo>
                  <a:pt x="14398" y="15505"/>
                  <a:pt x="14394" y="15483"/>
                  <a:pt x="14523" y="15231"/>
                </a:cubicBezTo>
                <a:cubicBezTo>
                  <a:pt x="14619" y="15046"/>
                  <a:pt x="14618" y="15042"/>
                  <a:pt x="14513" y="14733"/>
                </a:cubicBezTo>
                <a:cubicBezTo>
                  <a:pt x="14416" y="14447"/>
                  <a:pt x="14415" y="14402"/>
                  <a:pt x="14481" y="14194"/>
                </a:cubicBezTo>
                <a:cubicBezTo>
                  <a:pt x="14524" y="14060"/>
                  <a:pt x="14562" y="13985"/>
                  <a:pt x="14600" y="13973"/>
                </a:cubicBezTo>
                <a:close/>
              </a:path>
            </a:pathLst>
          </a:custGeom>
          <a:ln w="12700">
            <a:miter lim="400000"/>
          </a:ln>
        </p:spPr>
      </p:pic>
      <p:sp>
        <p:nvSpPr>
          <p:cNvPr id="332" name="In 2025 William Henry Gates III gets hit by an epiphany: everything is meaningless in this world.…"/>
          <p:cNvSpPr txBox="1"/>
          <p:nvPr/>
        </p:nvSpPr>
        <p:spPr>
          <a:xfrm>
            <a:off x="4104131" y="5064262"/>
            <a:ext cx="16175737" cy="19345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In 2025 William Henry Gates III gets hit by an epiphany: everything is meaningless in this world.</a:t>
            </a:r>
          </a:p>
          <a:p>
            <a:pPr>
              <a:defRPr>
                <a:solidFill>
                  <a:srgbClr val="000000"/>
                </a:solidFill>
              </a:defRPr>
            </a:pPr>
            <a:r>
              <a:t>He shuts down Microsoft and decides to spend the rest of his life in a Tibetan monastery.</a:t>
            </a:r>
          </a:p>
          <a:p>
            <a:pPr>
              <a:defRPr>
                <a:solidFill>
                  <a:srgbClr val="000000"/>
                </a:solidFill>
              </a:defRPr>
            </a:pPr>
            <a:r>
              <a:t>One of the consequences of his decision is that the Windows Media Audio (WMA) format will not longer be supported.</a:t>
            </a:r>
          </a:p>
          <a:p>
            <a:pPr>
              <a:defRPr>
                <a:solidFill>
                  <a:srgbClr val="000000"/>
                </a:solidFill>
              </a:defRPr>
            </a:pPr>
            <a:r>
              <a:t>A biology researcher whose work is entirely based on bat audio recordings in WMA format finds herself with quite</a:t>
            </a:r>
          </a:p>
          <a:p>
            <a:pPr>
              <a:defRPr>
                <a:solidFill>
                  <a:srgbClr val="000000"/>
                </a:solidFill>
              </a:defRPr>
            </a:pPr>
            <a:r>
              <a:t>A pickle when, four years after Gates decision, she is finalising her PhD thesis.</a:t>
            </a:r>
          </a:p>
        </p:txBody>
      </p:sp>
      <p:sp>
        <p:nvSpPr>
          <p:cNvPr id="333" name="Can you identify the problem?"/>
          <p:cNvSpPr txBox="1"/>
          <p:nvPr/>
        </p:nvSpPr>
        <p:spPr>
          <a:xfrm>
            <a:off x="9590113" y="8016670"/>
            <a:ext cx="558965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Can you identify the problem?</a:t>
            </a:r>
          </a:p>
        </p:txBody>
      </p:sp>
      <p:sp>
        <p:nvSpPr>
          <p:cNvPr id="334" name="Outdated media"/>
          <p:cNvSpPr txBox="1"/>
          <p:nvPr/>
        </p:nvSpPr>
        <p:spPr>
          <a:xfrm>
            <a:off x="768985" y="8882408"/>
            <a:ext cx="238028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media</a:t>
            </a:r>
          </a:p>
        </p:txBody>
      </p:sp>
      <p:sp>
        <p:nvSpPr>
          <p:cNvPr id="335" name="Outdated file format"/>
          <p:cNvSpPr txBox="1"/>
          <p:nvPr/>
        </p:nvSpPr>
        <p:spPr>
          <a:xfrm>
            <a:off x="4627795" y="8882408"/>
            <a:ext cx="2904847"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file format</a:t>
            </a:r>
          </a:p>
        </p:txBody>
      </p:sp>
      <p:sp>
        <p:nvSpPr>
          <p:cNvPr id="336" name="Defective media"/>
          <p:cNvSpPr txBox="1"/>
          <p:nvPr/>
        </p:nvSpPr>
        <p:spPr>
          <a:xfrm>
            <a:off x="9101093" y="8898679"/>
            <a:ext cx="2373885"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Defective media</a:t>
            </a:r>
          </a:p>
        </p:txBody>
      </p:sp>
      <p:sp>
        <p:nvSpPr>
          <p:cNvPr id="337" name="Bit Rot"/>
          <p:cNvSpPr txBox="1"/>
          <p:nvPr/>
        </p:nvSpPr>
        <p:spPr>
          <a:xfrm>
            <a:off x="13043429" y="8898679"/>
            <a:ext cx="111475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Bit Rot</a:t>
            </a:r>
          </a:p>
        </p:txBody>
      </p:sp>
      <p:sp>
        <p:nvSpPr>
          <p:cNvPr id="338" name="Data Repository oblivion"/>
          <p:cNvSpPr txBox="1"/>
          <p:nvPr/>
        </p:nvSpPr>
        <p:spPr>
          <a:xfrm>
            <a:off x="15726638" y="8898679"/>
            <a:ext cx="3513837"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Data Repository oblivion</a:t>
            </a:r>
          </a:p>
        </p:txBody>
      </p:sp>
      <p:sp>
        <p:nvSpPr>
          <p:cNvPr id="339" name="Incorrect, media was…"/>
          <p:cNvSpPr txBox="1"/>
          <p:nvPr/>
        </p:nvSpPr>
        <p:spPr>
          <a:xfrm>
            <a:off x="566885" y="9440398"/>
            <a:ext cx="2811349"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media was</a:t>
            </a:r>
          </a:p>
          <a:p>
            <a:pPr defTabSz="825500">
              <a:defRPr sz="2200">
                <a:solidFill>
                  <a:srgbClr val="FFFFFF"/>
                </a:solidFill>
                <a:latin typeface="Helvetica Neue Medium"/>
                <a:ea typeface="Helvetica Neue Medium"/>
                <a:cs typeface="Helvetica Neue Medium"/>
                <a:sym typeface="Helvetica Neue Medium"/>
              </a:defRPr>
            </a:pPr>
            <a:r>
              <a:t>Not outdated, the</a:t>
            </a:r>
          </a:p>
          <a:p>
            <a:pPr defTabSz="825500">
              <a:defRPr sz="2200">
                <a:solidFill>
                  <a:srgbClr val="FFFFFF"/>
                </a:solidFill>
                <a:latin typeface="Helvetica Neue Medium"/>
                <a:ea typeface="Helvetica Neue Medium"/>
                <a:cs typeface="Helvetica Neue Medium"/>
                <a:sym typeface="Helvetica Neue Medium"/>
              </a:defRPr>
            </a:pPr>
            <a:r>
              <a:t>Problem concerns </a:t>
            </a:r>
          </a:p>
          <a:p>
            <a:pPr defTabSz="825500">
              <a:defRPr sz="2200">
                <a:solidFill>
                  <a:srgbClr val="FFFFFF"/>
                </a:solidFill>
                <a:latin typeface="Helvetica Neue Medium"/>
                <a:ea typeface="Helvetica Neue Medium"/>
                <a:cs typeface="Helvetica Neue Medium"/>
                <a:sym typeface="Helvetica Neue Medium"/>
              </a:defRPr>
            </a:pPr>
            <a:r>
              <a:t>File format</a:t>
            </a:r>
          </a:p>
        </p:txBody>
      </p:sp>
      <p:sp>
        <p:nvSpPr>
          <p:cNvPr id="340" name="Incorrect, the media…"/>
          <p:cNvSpPr txBox="1"/>
          <p:nvPr/>
        </p:nvSpPr>
        <p:spPr>
          <a:xfrm>
            <a:off x="8778983" y="9453098"/>
            <a:ext cx="3018105" cy="14650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media</a:t>
            </a:r>
          </a:p>
          <a:p>
            <a:pPr defTabSz="825500">
              <a:defRPr sz="2200">
                <a:solidFill>
                  <a:srgbClr val="FFFFFF"/>
                </a:solidFill>
                <a:latin typeface="Helvetica Neue Medium"/>
                <a:ea typeface="Helvetica Neue Medium"/>
                <a:cs typeface="Helvetica Neue Medium"/>
                <a:sym typeface="Helvetica Neue Medium"/>
              </a:defRPr>
            </a:pPr>
            <a:r>
              <a:t>Was not defective, </a:t>
            </a:r>
          </a:p>
          <a:p>
            <a:pPr defTabSz="825500">
              <a:defRPr sz="2200">
                <a:solidFill>
                  <a:srgbClr val="FFFFFF"/>
                </a:solidFill>
                <a:latin typeface="Helvetica Neue Medium"/>
                <a:ea typeface="Helvetica Neue Medium"/>
                <a:cs typeface="Helvetica Neue Medium"/>
                <a:sym typeface="Helvetica Neue Medium"/>
              </a:defRPr>
            </a:pPr>
            <a:r>
              <a:t>The problem concerns</a:t>
            </a:r>
          </a:p>
          <a:p>
            <a:pPr defTabSz="825500">
              <a:defRPr sz="2200">
                <a:solidFill>
                  <a:srgbClr val="FFFFFF"/>
                </a:solidFill>
                <a:latin typeface="Helvetica Neue Medium"/>
                <a:ea typeface="Helvetica Neue Medium"/>
                <a:cs typeface="Helvetica Neue Medium"/>
                <a:sym typeface="Helvetica Neue Medium"/>
              </a:defRPr>
            </a:pPr>
            <a:r>
              <a:t>File format</a:t>
            </a:r>
          </a:p>
        </p:txBody>
      </p:sp>
      <p:sp>
        <p:nvSpPr>
          <p:cNvPr id="341" name="Correct, because of a…"/>
          <p:cNvSpPr txBox="1"/>
          <p:nvPr/>
        </p:nvSpPr>
        <p:spPr>
          <a:xfrm>
            <a:off x="3756004" y="9455090"/>
            <a:ext cx="4456736" cy="249379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because of a</a:t>
            </a:r>
          </a:p>
          <a:p>
            <a:pPr defTabSz="825500">
              <a:defRPr sz="2200">
                <a:solidFill>
                  <a:srgbClr val="FFFFFF"/>
                </a:solidFill>
                <a:latin typeface="Helvetica Neue Medium"/>
                <a:ea typeface="Helvetica Neue Medium"/>
                <a:cs typeface="Helvetica Neue Medium"/>
                <a:sym typeface="Helvetica Neue Medium"/>
              </a:defRPr>
            </a:pPr>
            <a:r>
              <a:t>Random event, a very common</a:t>
            </a:r>
          </a:p>
          <a:p>
            <a:pPr defTabSz="825500">
              <a:defRPr sz="2200">
                <a:solidFill>
                  <a:srgbClr val="FFFFFF"/>
                </a:solidFill>
                <a:latin typeface="Helvetica Neue Medium"/>
                <a:ea typeface="Helvetica Neue Medium"/>
                <a:cs typeface="Helvetica Neue Medium"/>
                <a:sym typeface="Helvetica Neue Medium"/>
              </a:defRPr>
            </a:pPr>
            <a:r>
              <a:t>File format became now updated.</a:t>
            </a:r>
          </a:p>
          <a:p>
            <a:pPr defTabSz="825500">
              <a:defRPr sz="2200">
                <a:solidFill>
                  <a:srgbClr val="FFFFFF"/>
                </a:solidFill>
                <a:latin typeface="Helvetica Neue Medium"/>
                <a:ea typeface="Helvetica Neue Medium"/>
                <a:cs typeface="Helvetica Neue Medium"/>
                <a:sym typeface="Helvetica Neue Medium"/>
              </a:defRPr>
            </a:pPr>
            <a:r>
              <a:t>SOLUTION: update file formats</a:t>
            </a:r>
          </a:p>
          <a:p>
            <a:pPr defTabSz="825500">
              <a:defRPr sz="2200">
                <a:solidFill>
                  <a:srgbClr val="FFFFFF"/>
                </a:solidFill>
                <a:latin typeface="Helvetica Neue Medium"/>
                <a:ea typeface="Helvetica Neue Medium"/>
                <a:cs typeface="Helvetica Neue Medium"/>
                <a:sym typeface="Helvetica Neue Medium"/>
              </a:defRPr>
            </a:pPr>
            <a:r>
              <a:t>And try to use open file formats</a:t>
            </a:r>
          </a:p>
          <a:p>
            <a:pPr defTabSz="825500">
              <a:defRPr sz="2200">
                <a:solidFill>
                  <a:srgbClr val="FFFFFF"/>
                </a:solidFill>
                <a:latin typeface="Helvetica Neue Medium"/>
                <a:ea typeface="Helvetica Neue Medium"/>
                <a:cs typeface="Helvetica Neue Medium"/>
                <a:sym typeface="Helvetica Neue Medium"/>
              </a:defRPr>
            </a:pPr>
            <a:r>
              <a:t>Instead of formats maintained</a:t>
            </a:r>
          </a:p>
          <a:p>
            <a:pPr defTabSz="825500">
              <a:defRPr sz="2200">
                <a:solidFill>
                  <a:srgbClr val="FFFFFF"/>
                </a:solidFill>
                <a:latin typeface="Helvetica Neue Medium"/>
                <a:ea typeface="Helvetica Neue Medium"/>
                <a:cs typeface="Helvetica Neue Medium"/>
                <a:sym typeface="Helvetica Neue Medium"/>
              </a:defRPr>
            </a:pPr>
            <a:r>
              <a:t>By private companies.</a:t>
            </a:r>
          </a:p>
        </p:txBody>
      </p:sp>
      <p:sp>
        <p:nvSpPr>
          <p:cNvPr id="342" name="Incorrect, the data did not…"/>
          <p:cNvSpPr txBox="1"/>
          <p:nvPr/>
        </p:nvSpPr>
        <p:spPr>
          <a:xfrm>
            <a:off x="15749447" y="9453098"/>
            <a:ext cx="3468218"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data did not</a:t>
            </a:r>
          </a:p>
          <a:p>
            <a:pPr defTabSz="825500">
              <a:defRPr sz="2200">
                <a:solidFill>
                  <a:srgbClr val="FFFFFF"/>
                </a:solidFill>
                <a:latin typeface="Helvetica Neue Medium"/>
                <a:ea typeface="Helvetica Neue Medium"/>
                <a:cs typeface="Helvetica Neue Medium"/>
                <a:sym typeface="Helvetica Neue Medium"/>
              </a:defRPr>
            </a:pPr>
            <a:r>
              <a:t>Go into oblivion as it is</a:t>
            </a:r>
          </a:p>
          <a:p>
            <a:pPr defTabSz="825500">
              <a:defRPr sz="2200">
                <a:solidFill>
                  <a:srgbClr val="FFFFFF"/>
                </a:solidFill>
                <a:latin typeface="Helvetica Neue Medium"/>
                <a:ea typeface="Helvetica Neue Medium"/>
                <a:cs typeface="Helvetica Neue Medium"/>
                <a:sym typeface="Helvetica Neue Medium"/>
              </a:defRPr>
            </a:pPr>
            <a:r>
              <a:t>Currently used to finalise</a:t>
            </a:r>
          </a:p>
          <a:p>
            <a:pPr defTabSz="825500">
              <a:defRPr sz="2200">
                <a:solidFill>
                  <a:srgbClr val="FFFFFF"/>
                </a:solidFill>
                <a:latin typeface="Helvetica Neue Medium"/>
                <a:ea typeface="Helvetica Neue Medium"/>
                <a:cs typeface="Helvetica Neue Medium"/>
                <a:sym typeface="Helvetica Neue Medium"/>
              </a:defRPr>
            </a:pPr>
            <a:r>
              <a:t>The researcher thesis</a:t>
            </a:r>
          </a:p>
        </p:txBody>
      </p:sp>
      <p:sp>
        <p:nvSpPr>
          <p:cNvPr id="343" name="Incorrect, here the…"/>
          <p:cNvSpPr txBox="1"/>
          <p:nvPr/>
        </p:nvSpPr>
        <p:spPr>
          <a:xfrm>
            <a:off x="12363331" y="9455294"/>
            <a:ext cx="2474952" cy="11221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here the</a:t>
            </a:r>
          </a:p>
          <a:p>
            <a:pPr defTabSz="825500">
              <a:defRPr sz="2200">
                <a:solidFill>
                  <a:srgbClr val="FFFFFF"/>
                </a:solidFill>
                <a:latin typeface="Helvetica Neue Medium"/>
                <a:ea typeface="Helvetica Neue Medium"/>
                <a:cs typeface="Helvetica Neue Medium"/>
                <a:sym typeface="Helvetica Neue Medium"/>
              </a:defRPr>
            </a:pPr>
            <a:r>
              <a:t>Problem concerns</a:t>
            </a:r>
          </a:p>
          <a:p>
            <a:pPr defTabSz="825500">
              <a:defRPr sz="2200">
                <a:solidFill>
                  <a:srgbClr val="FFFFFF"/>
                </a:solidFill>
                <a:latin typeface="Helvetica Neue Medium"/>
                <a:ea typeface="Helvetica Neue Medium"/>
                <a:cs typeface="Helvetica Neue Medium"/>
                <a:sym typeface="Helvetica Neue Medium"/>
              </a:defRPr>
            </a:pPr>
            <a:r>
              <a:t>File format</a:t>
            </a:r>
          </a:p>
        </p:txBody>
      </p:sp>
      <p:sp>
        <p:nvSpPr>
          <p:cNvPr id="344" name="Media Loss"/>
          <p:cNvSpPr txBox="1"/>
          <p:nvPr/>
        </p:nvSpPr>
        <p:spPr>
          <a:xfrm>
            <a:off x="21283810" y="8898679"/>
            <a:ext cx="1753008"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Media Loss</a:t>
            </a:r>
          </a:p>
        </p:txBody>
      </p:sp>
      <p:sp>
        <p:nvSpPr>
          <p:cNvPr id="345" name="Incorrect, the problem concerns…"/>
          <p:cNvSpPr txBox="1"/>
          <p:nvPr/>
        </p:nvSpPr>
        <p:spPr>
          <a:xfrm>
            <a:off x="20872102" y="9453098"/>
            <a:ext cx="2576424"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 concerns</a:t>
            </a:r>
          </a:p>
          <a:p>
            <a:pPr defTabSz="825500">
              <a:defRPr sz="2200">
                <a:solidFill>
                  <a:srgbClr val="FFFFFF"/>
                </a:solidFill>
                <a:latin typeface="Helvetica Neue Medium"/>
                <a:ea typeface="Helvetica Neue Medium"/>
                <a:cs typeface="Helvetica Neue Medium"/>
                <a:sym typeface="Helvetica Neue Medium"/>
              </a:defRPr>
            </a:pPr>
            <a:r>
              <a:t>Data files not storage</a:t>
            </a:r>
          </a:p>
        </p:txBody>
      </p:sp>
      <p:grpSp>
        <p:nvGrpSpPr>
          <p:cNvPr id="348" name="Outdated file formats…"/>
          <p:cNvGrpSpPr/>
          <p:nvPr/>
        </p:nvGrpSpPr>
        <p:grpSpPr>
          <a:xfrm>
            <a:off x="137465" y="194472"/>
            <a:ext cx="3450947" cy="1413867"/>
            <a:chOff x="0" y="0"/>
            <a:chExt cx="3450945" cy="1413865"/>
          </a:xfrm>
        </p:grpSpPr>
        <p:sp>
          <p:nvSpPr>
            <p:cNvPr id="347" name="Outdated file formats…"/>
            <p:cNvSpPr txBox="1"/>
            <p:nvPr/>
          </p:nvSpPr>
          <p:spPr>
            <a:xfrm>
              <a:off x="215900" y="139700"/>
              <a:ext cx="3019146" cy="8550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Outdated file formats</a:t>
              </a:r>
            </a:p>
            <a:p>
              <a:pPr/>
              <a:r>
                <a:t>(*fictional)</a:t>
              </a:r>
            </a:p>
          </p:txBody>
        </p:sp>
        <p:pic>
          <p:nvPicPr>
            <p:cNvPr id="346" name="Outdated file formats… Outdated file formats(*fictional)" descr="Outdated file formats… Outdated file formats(*fictional)"/>
            <p:cNvPicPr>
              <a:picLocks noChangeAspect="0"/>
            </p:cNvPicPr>
            <p:nvPr/>
          </p:nvPicPr>
          <p:blipFill>
            <a:blip r:embed="rId3">
              <a:extLst/>
            </a:blip>
            <a:stretch>
              <a:fillRect/>
            </a:stretch>
          </p:blipFill>
          <p:spPr>
            <a:xfrm>
              <a:off x="0" y="0"/>
              <a:ext cx="3450946" cy="1413866"/>
            </a:xfrm>
            <a:prstGeom prst="rect">
              <a:avLst/>
            </a:prstGeom>
            <a:effectLst/>
          </p:spPr>
        </p:pic>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Image" descr="Image"/>
          <p:cNvPicPr>
            <a:picLocks noChangeAspect="1"/>
          </p:cNvPicPr>
          <p:nvPr/>
        </p:nvPicPr>
        <p:blipFill>
          <a:blip r:embed="rId2">
            <a:extLst/>
          </a:blip>
          <a:srcRect l="0" t="15519" r="0" b="25496"/>
          <a:stretch>
            <a:fillRect/>
          </a:stretch>
        </p:blipFill>
        <p:spPr>
          <a:xfrm>
            <a:off x="9017000" y="370178"/>
            <a:ext cx="6350000" cy="3745471"/>
          </a:xfrm>
          <a:prstGeom prst="rect">
            <a:avLst/>
          </a:prstGeom>
          <a:ln w="12700">
            <a:miter lim="400000"/>
          </a:ln>
        </p:spPr>
      </p:pic>
      <p:sp>
        <p:nvSpPr>
          <p:cNvPr id="351" name="Solid State Drives (SSD) have a lifespan of about 10 years, depending on usage.…"/>
          <p:cNvSpPr txBox="1"/>
          <p:nvPr/>
        </p:nvSpPr>
        <p:spPr>
          <a:xfrm>
            <a:off x="4756166" y="4022993"/>
            <a:ext cx="14842847" cy="23059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Solid State Drives (SSD) have a lifespan of about 10 years, depending on usage.</a:t>
            </a:r>
          </a:p>
          <a:p>
            <a:pPr>
              <a:defRPr>
                <a:solidFill>
                  <a:srgbClr val="000000"/>
                </a:solidFill>
              </a:defRPr>
            </a:pPr>
            <a:r>
              <a:t>It’s not a matter of </a:t>
            </a:r>
            <a:r>
              <a:rPr b="1"/>
              <a:t>if</a:t>
            </a:r>
            <a:r>
              <a:t> a SSD will fail, but </a:t>
            </a:r>
            <a:r>
              <a:rPr b="1"/>
              <a:t>when</a:t>
            </a:r>
            <a:r>
              <a:t> it will fail.</a:t>
            </a:r>
          </a:p>
          <a:p>
            <a:pPr>
              <a:defRPr>
                <a:solidFill>
                  <a:srgbClr val="000000"/>
                </a:solidFill>
              </a:defRPr>
            </a:pPr>
            <a:r>
              <a:t>This is a case of </a:t>
            </a:r>
            <a:r>
              <a:rPr b="1"/>
              <a:t>defective or non functioning media</a:t>
            </a:r>
            <a:r>
              <a:t>.</a:t>
            </a:r>
          </a:p>
          <a:p>
            <a:pPr>
              <a:defRPr>
                <a:solidFill>
                  <a:srgbClr val="000000"/>
                </a:solidFill>
              </a:defRPr>
            </a:pPr>
            <a:r>
              <a:t>SSD lifespan issues have been ignored by Paul, a researcher whose main work was monitoring the shape</a:t>
            </a:r>
          </a:p>
          <a:p>
            <a:pPr>
              <a:defRPr>
                <a:solidFill>
                  <a:srgbClr val="000000"/>
                </a:solidFill>
              </a:defRPr>
            </a:pPr>
            <a:r>
              <a:t>of Dutch coastlines over a period spanning 15 Years. Paul was storing all his coast pictures in the SSD of his</a:t>
            </a:r>
          </a:p>
          <a:p>
            <a:pPr>
              <a:defRPr>
                <a:solidFill>
                  <a:srgbClr val="000000"/>
                </a:solidFill>
              </a:defRPr>
            </a:pPr>
            <a:r>
              <a:t>own laptop, until one day, suddenly, his computer OS could not access the SSD anymore.</a:t>
            </a:r>
          </a:p>
        </p:txBody>
      </p:sp>
      <p:sp>
        <p:nvSpPr>
          <p:cNvPr id="352" name="Which strategy could you apply to prevent the problem?"/>
          <p:cNvSpPr txBox="1"/>
          <p:nvPr/>
        </p:nvSpPr>
        <p:spPr>
          <a:xfrm>
            <a:off x="7057184" y="7736936"/>
            <a:ext cx="1028928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Which strategy could you apply to prevent the problem?</a:t>
            </a:r>
          </a:p>
        </p:txBody>
      </p:sp>
      <p:sp>
        <p:nvSpPr>
          <p:cNvPr id="353" name="Common File formats"/>
          <p:cNvSpPr txBox="1"/>
          <p:nvPr/>
        </p:nvSpPr>
        <p:spPr>
          <a:xfrm>
            <a:off x="4919695" y="8465142"/>
            <a:ext cx="311942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Common File formats</a:t>
            </a:r>
          </a:p>
        </p:txBody>
      </p:sp>
      <p:sp>
        <p:nvSpPr>
          <p:cNvPr id="354" name="Checksum"/>
          <p:cNvSpPr txBox="1"/>
          <p:nvPr/>
        </p:nvSpPr>
        <p:spPr>
          <a:xfrm>
            <a:off x="9727798" y="8465142"/>
            <a:ext cx="1634745"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Checksum</a:t>
            </a:r>
          </a:p>
        </p:txBody>
      </p:sp>
      <p:sp>
        <p:nvSpPr>
          <p:cNvPr id="355" name="Update File formats"/>
          <p:cNvSpPr txBox="1"/>
          <p:nvPr/>
        </p:nvSpPr>
        <p:spPr>
          <a:xfrm>
            <a:off x="12779486" y="8465142"/>
            <a:ext cx="2864918"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Update File formats</a:t>
            </a:r>
          </a:p>
        </p:txBody>
      </p:sp>
      <p:sp>
        <p:nvSpPr>
          <p:cNvPr id="356" name="Refresh Data"/>
          <p:cNvSpPr txBox="1"/>
          <p:nvPr/>
        </p:nvSpPr>
        <p:spPr>
          <a:xfrm>
            <a:off x="17192760" y="8465142"/>
            <a:ext cx="1944727"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Refresh Data</a:t>
            </a:r>
          </a:p>
        </p:txBody>
      </p:sp>
      <p:sp>
        <p:nvSpPr>
          <p:cNvPr id="357" name="Checksum prevents…"/>
          <p:cNvSpPr txBox="1"/>
          <p:nvPr/>
        </p:nvSpPr>
        <p:spPr>
          <a:xfrm>
            <a:off x="9204456" y="9032018"/>
            <a:ext cx="2681428" cy="146509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Checksum prevents</a:t>
            </a:r>
          </a:p>
          <a:p>
            <a:pPr defTabSz="825500">
              <a:defRPr sz="2200">
                <a:solidFill>
                  <a:srgbClr val="FFFFFF"/>
                </a:solidFill>
                <a:latin typeface="Helvetica Neue Medium"/>
                <a:ea typeface="Helvetica Neue Medium"/>
                <a:cs typeface="Helvetica Neue Medium"/>
                <a:sym typeface="Helvetica Neue Medium"/>
              </a:defRPr>
            </a:pPr>
            <a:r>
              <a:t>File corruption, but </a:t>
            </a:r>
          </a:p>
          <a:p>
            <a:pPr defTabSz="825500">
              <a:defRPr sz="2200">
                <a:solidFill>
                  <a:srgbClr val="FFFFFF"/>
                </a:solidFill>
                <a:latin typeface="Helvetica Neue Medium"/>
                <a:ea typeface="Helvetica Neue Medium"/>
                <a:cs typeface="Helvetica Neue Medium"/>
                <a:sym typeface="Helvetica Neue Medium"/>
              </a:defRPr>
            </a:pPr>
            <a:r>
              <a:t>Here our problem</a:t>
            </a:r>
          </a:p>
          <a:p>
            <a:pPr defTabSz="825500">
              <a:defRPr sz="2200">
                <a:solidFill>
                  <a:srgbClr val="FFFFFF"/>
                </a:solidFill>
                <a:latin typeface="Helvetica Neue Medium"/>
                <a:ea typeface="Helvetica Neue Medium"/>
                <a:cs typeface="Helvetica Neue Medium"/>
                <a:sym typeface="Helvetica Neue Medium"/>
              </a:defRPr>
            </a:pPr>
            <a:r>
              <a:t>Is media</a:t>
            </a:r>
          </a:p>
        </p:txBody>
      </p:sp>
      <p:sp>
        <p:nvSpPr>
          <p:cNvPr id="358" name="Correct, copying…"/>
          <p:cNvSpPr txBox="1"/>
          <p:nvPr/>
        </p:nvSpPr>
        <p:spPr>
          <a:xfrm>
            <a:off x="16855698" y="9036205"/>
            <a:ext cx="2640357" cy="180799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copying</a:t>
            </a:r>
          </a:p>
          <a:p>
            <a:pPr defTabSz="825500">
              <a:defRPr sz="2200">
                <a:solidFill>
                  <a:srgbClr val="FFFFFF"/>
                </a:solidFill>
                <a:latin typeface="Helvetica Neue Medium"/>
                <a:ea typeface="Helvetica Neue Medium"/>
                <a:cs typeface="Helvetica Neue Medium"/>
                <a:sym typeface="Helvetica Neue Medium"/>
              </a:defRPr>
            </a:pPr>
            <a:r>
              <a:t>The data to new,</a:t>
            </a:r>
          </a:p>
          <a:p>
            <a:pPr defTabSz="825500">
              <a:defRPr sz="2200">
                <a:solidFill>
                  <a:srgbClr val="FFFFFF"/>
                </a:solidFill>
                <a:latin typeface="Helvetica Neue Medium"/>
                <a:ea typeface="Helvetica Neue Medium"/>
                <a:cs typeface="Helvetica Neue Medium"/>
                <a:sym typeface="Helvetica Neue Medium"/>
              </a:defRPr>
            </a:pPr>
            <a:r>
              <a:t>Fresh, media would</a:t>
            </a:r>
          </a:p>
          <a:p>
            <a:pPr defTabSz="825500">
              <a:defRPr sz="2200">
                <a:solidFill>
                  <a:srgbClr val="FFFFFF"/>
                </a:solidFill>
                <a:latin typeface="Helvetica Neue Medium"/>
                <a:ea typeface="Helvetica Neue Medium"/>
                <a:cs typeface="Helvetica Neue Medium"/>
                <a:sym typeface="Helvetica Neue Medium"/>
              </a:defRPr>
            </a:pPr>
            <a:r>
              <a:t>Have solved the </a:t>
            </a:r>
          </a:p>
          <a:p>
            <a:pPr defTabSz="825500">
              <a:defRPr sz="2200">
                <a:solidFill>
                  <a:srgbClr val="FFFFFF"/>
                </a:solidFill>
                <a:latin typeface="Helvetica Neue Medium"/>
                <a:ea typeface="Helvetica Neue Medium"/>
                <a:cs typeface="Helvetica Neue Medium"/>
                <a:sym typeface="Helvetica Neue Medium"/>
              </a:defRPr>
            </a:pPr>
            <a:r>
              <a:t>Problem</a:t>
            </a:r>
          </a:p>
        </p:txBody>
      </p:sp>
      <p:sp>
        <p:nvSpPr>
          <p:cNvPr id="359" name="Incorrect, the problem…"/>
          <p:cNvSpPr txBox="1"/>
          <p:nvPr/>
        </p:nvSpPr>
        <p:spPr>
          <a:xfrm>
            <a:off x="4895196" y="9032018"/>
            <a:ext cx="3168423" cy="14650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With accessing the files</a:t>
            </a:r>
          </a:p>
        </p:txBody>
      </p:sp>
      <p:sp>
        <p:nvSpPr>
          <p:cNvPr id="360" name="Incorrect, the problem…"/>
          <p:cNvSpPr txBox="1"/>
          <p:nvPr/>
        </p:nvSpPr>
        <p:spPr>
          <a:xfrm>
            <a:off x="12723568" y="9032018"/>
            <a:ext cx="2976754" cy="14650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Accessing files</a:t>
            </a:r>
          </a:p>
        </p:txBody>
      </p:sp>
      <p:grpSp>
        <p:nvGrpSpPr>
          <p:cNvPr id="363" name="Defective media…"/>
          <p:cNvGrpSpPr/>
          <p:nvPr/>
        </p:nvGrpSpPr>
        <p:grpSpPr>
          <a:xfrm>
            <a:off x="82708" y="82442"/>
            <a:ext cx="2767584" cy="1413867"/>
            <a:chOff x="0" y="0"/>
            <a:chExt cx="2767583" cy="1413865"/>
          </a:xfrm>
        </p:grpSpPr>
        <p:sp>
          <p:nvSpPr>
            <p:cNvPr id="362" name="Defective media…"/>
            <p:cNvSpPr txBox="1"/>
            <p:nvPr/>
          </p:nvSpPr>
          <p:spPr>
            <a:xfrm>
              <a:off x="215900" y="139700"/>
              <a:ext cx="2335784" cy="8550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Defective media</a:t>
              </a:r>
            </a:p>
            <a:p>
              <a:pPr/>
              <a:r>
                <a:t>(*semi-fictional)</a:t>
              </a:r>
            </a:p>
          </p:txBody>
        </p:sp>
        <p:pic>
          <p:nvPicPr>
            <p:cNvPr id="361" name="Defective media… Defective media(*semi-fictional)" descr="Defective media… Defective media(*semi-fictional)"/>
            <p:cNvPicPr>
              <a:picLocks noChangeAspect="0"/>
            </p:cNvPicPr>
            <p:nvPr/>
          </p:nvPicPr>
          <p:blipFill>
            <a:blip r:embed="rId3">
              <a:extLst/>
            </a:blip>
            <a:stretch>
              <a:fillRect/>
            </a:stretch>
          </p:blipFill>
          <p:spPr>
            <a:xfrm>
              <a:off x="0" y="0"/>
              <a:ext cx="2767584" cy="1413866"/>
            </a:xfrm>
            <a:prstGeom prst="rect">
              <a:avLst/>
            </a:prstGeom>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